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31" r:id="rId2"/>
  </p:sldMasterIdLst>
  <p:notesMasterIdLst>
    <p:notesMasterId r:id="rId44"/>
  </p:notesMasterIdLst>
  <p:sldIdLst>
    <p:sldId id="256" r:id="rId3"/>
    <p:sldId id="385" r:id="rId4"/>
    <p:sldId id="438" r:id="rId5"/>
    <p:sldId id="291" r:id="rId6"/>
    <p:sldId id="362" r:id="rId7"/>
    <p:sldId id="364" r:id="rId8"/>
    <p:sldId id="365" r:id="rId9"/>
    <p:sldId id="292" r:id="rId10"/>
    <p:sldId id="363" r:id="rId11"/>
    <p:sldId id="445" r:id="rId12"/>
    <p:sldId id="443" r:id="rId13"/>
    <p:sldId id="439" r:id="rId14"/>
    <p:sldId id="410" r:id="rId15"/>
    <p:sldId id="406" r:id="rId16"/>
    <p:sldId id="368" r:id="rId17"/>
    <p:sldId id="434" r:id="rId18"/>
    <p:sldId id="442" r:id="rId19"/>
    <p:sldId id="351" r:id="rId20"/>
    <p:sldId id="387" r:id="rId21"/>
    <p:sldId id="389" r:id="rId22"/>
    <p:sldId id="390" r:id="rId23"/>
    <p:sldId id="352" r:id="rId24"/>
    <p:sldId id="392" r:id="rId25"/>
    <p:sldId id="394" r:id="rId26"/>
    <p:sldId id="396" r:id="rId27"/>
    <p:sldId id="440" r:id="rId28"/>
    <p:sldId id="422" r:id="rId29"/>
    <p:sldId id="421" r:id="rId30"/>
    <p:sldId id="426" r:id="rId31"/>
    <p:sldId id="397" r:id="rId32"/>
    <p:sldId id="398" r:id="rId33"/>
    <p:sldId id="430" r:id="rId34"/>
    <p:sldId id="441" r:id="rId35"/>
    <p:sldId id="420" r:id="rId36"/>
    <p:sldId id="435" r:id="rId37"/>
    <p:sldId id="448" r:id="rId38"/>
    <p:sldId id="436" r:id="rId39"/>
    <p:sldId id="437" r:id="rId40"/>
    <p:sldId id="258" r:id="rId41"/>
    <p:sldId id="447" r:id="rId42"/>
    <p:sldId id="44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2" autoAdjust="0"/>
    <p:restoredTop sz="92346" autoAdjust="0"/>
  </p:normalViewPr>
  <p:slideViewPr>
    <p:cSldViewPr snapToGrid="0">
      <p:cViewPr varScale="1">
        <p:scale>
          <a:sx n="79" d="100"/>
          <a:sy n="79" d="100"/>
        </p:scale>
        <p:origin x="874" y="77"/>
      </p:cViewPr>
      <p:guideLst/>
    </p:cSldViewPr>
  </p:slideViewPr>
  <p:outlineViewPr>
    <p:cViewPr>
      <p:scale>
        <a:sx n="33" d="100"/>
        <a:sy n="33" d="100"/>
      </p:scale>
      <p:origin x="0" y="-765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D58A26-0347-4F08-8E0F-8AEF6B0C5914}" type="datetimeFigureOut">
              <a:rPr lang="en-IN" smtClean="0"/>
              <a:t>02-05-2019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B71E73-9EDE-4252-AEC3-00E9C368FBB9}" type="slidenum">
              <a:rPr lang="en-IN" smtClean="0"/>
              <a:t>‹#›</a:t>
            </a:fld>
            <a:endParaRPr lang="en-IN"/>
          </a:p>
        </p:txBody>
      </p:sp>
    </p:spTree>
    <p:extLst>
      <p:ext uri="{BB962C8B-B14F-4D97-AF65-F5344CB8AC3E}">
        <p14:creationId xmlns:p14="http://schemas.microsoft.com/office/powerpoint/2010/main" val="1929506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71E73-9EDE-4252-AEC3-00E9C368FBB9}" type="slidenum">
              <a:rPr lang="en-IN" smtClean="0"/>
              <a:t>1</a:t>
            </a:fld>
            <a:endParaRPr lang="en-IN"/>
          </a:p>
        </p:txBody>
      </p:sp>
    </p:spTree>
    <p:extLst>
      <p:ext uri="{BB962C8B-B14F-4D97-AF65-F5344CB8AC3E}">
        <p14:creationId xmlns:p14="http://schemas.microsoft.com/office/powerpoint/2010/main" val="3658146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71E73-9EDE-4252-AEC3-00E9C368FBB9}" type="slidenum">
              <a:rPr lang="en-IN" smtClean="0"/>
              <a:t>26</a:t>
            </a:fld>
            <a:endParaRPr lang="en-IN"/>
          </a:p>
        </p:txBody>
      </p:sp>
    </p:spTree>
    <p:extLst>
      <p:ext uri="{BB962C8B-B14F-4D97-AF65-F5344CB8AC3E}">
        <p14:creationId xmlns:p14="http://schemas.microsoft.com/office/powerpoint/2010/main" val="3362810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B71E73-9EDE-4252-AEC3-00E9C368FBB9}" type="slidenum">
              <a:rPr lang="en-IN" smtClean="0"/>
              <a:t>28</a:t>
            </a:fld>
            <a:endParaRPr lang="en-IN"/>
          </a:p>
        </p:txBody>
      </p:sp>
    </p:spTree>
    <p:extLst>
      <p:ext uri="{BB962C8B-B14F-4D97-AF65-F5344CB8AC3E}">
        <p14:creationId xmlns:p14="http://schemas.microsoft.com/office/powerpoint/2010/main" val="721329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B71E73-9EDE-4252-AEC3-00E9C368FBB9}" type="slidenum">
              <a:rPr lang="en-IN" smtClean="0"/>
              <a:t>32</a:t>
            </a:fld>
            <a:endParaRPr lang="en-IN"/>
          </a:p>
        </p:txBody>
      </p:sp>
    </p:spTree>
    <p:extLst>
      <p:ext uri="{BB962C8B-B14F-4D97-AF65-F5344CB8AC3E}">
        <p14:creationId xmlns:p14="http://schemas.microsoft.com/office/powerpoint/2010/main" val="3850805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71E73-9EDE-4252-AEC3-00E9C368FBB9}" type="slidenum">
              <a:rPr lang="en-IN" smtClean="0"/>
              <a:t>33</a:t>
            </a:fld>
            <a:endParaRPr lang="en-IN"/>
          </a:p>
        </p:txBody>
      </p:sp>
    </p:spTree>
    <p:extLst>
      <p:ext uri="{BB962C8B-B14F-4D97-AF65-F5344CB8AC3E}">
        <p14:creationId xmlns:p14="http://schemas.microsoft.com/office/powerpoint/2010/main" val="483355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71E73-9EDE-4252-AEC3-00E9C368FBB9}" type="slidenum">
              <a:rPr lang="en-IN" smtClean="0"/>
              <a:t>36</a:t>
            </a:fld>
            <a:endParaRPr lang="en-IN"/>
          </a:p>
        </p:txBody>
      </p:sp>
    </p:spTree>
    <p:extLst>
      <p:ext uri="{BB962C8B-B14F-4D97-AF65-F5344CB8AC3E}">
        <p14:creationId xmlns:p14="http://schemas.microsoft.com/office/powerpoint/2010/main" val="1593786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71E73-9EDE-4252-AEC3-00E9C368FBB9}" type="slidenum">
              <a:rPr lang="en-IN" smtClean="0"/>
              <a:t>40</a:t>
            </a:fld>
            <a:endParaRPr lang="en-IN"/>
          </a:p>
        </p:txBody>
      </p:sp>
    </p:spTree>
    <p:extLst>
      <p:ext uri="{BB962C8B-B14F-4D97-AF65-F5344CB8AC3E}">
        <p14:creationId xmlns:p14="http://schemas.microsoft.com/office/powerpoint/2010/main" val="1367356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71E73-9EDE-4252-AEC3-00E9C368FBB9}" type="slidenum">
              <a:rPr lang="en-IN" smtClean="0"/>
              <a:t>41</a:t>
            </a:fld>
            <a:endParaRPr lang="en-IN"/>
          </a:p>
        </p:txBody>
      </p:sp>
    </p:spTree>
    <p:extLst>
      <p:ext uri="{BB962C8B-B14F-4D97-AF65-F5344CB8AC3E}">
        <p14:creationId xmlns:p14="http://schemas.microsoft.com/office/powerpoint/2010/main" val="117266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71E73-9EDE-4252-AEC3-00E9C368FBB9}" type="slidenum">
              <a:rPr lang="en-IN" smtClean="0"/>
              <a:t>3</a:t>
            </a:fld>
            <a:endParaRPr lang="en-IN"/>
          </a:p>
        </p:txBody>
      </p:sp>
    </p:spTree>
    <p:extLst>
      <p:ext uri="{BB962C8B-B14F-4D97-AF65-F5344CB8AC3E}">
        <p14:creationId xmlns:p14="http://schemas.microsoft.com/office/powerpoint/2010/main" val="216393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71E73-9EDE-4252-AEC3-00E9C368FBB9}" type="slidenum">
              <a:rPr lang="en-IN" smtClean="0"/>
              <a:t>10</a:t>
            </a:fld>
            <a:endParaRPr lang="en-IN"/>
          </a:p>
        </p:txBody>
      </p:sp>
    </p:spTree>
    <p:extLst>
      <p:ext uri="{BB962C8B-B14F-4D97-AF65-F5344CB8AC3E}">
        <p14:creationId xmlns:p14="http://schemas.microsoft.com/office/powerpoint/2010/main" val="833949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71E73-9EDE-4252-AEC3-00E9C368FBB9}" type="slidenum">
              <a:rPr lang="en-IN" smtClean="0"/>
              <a:t>12</a:t>
            </a:fld>
            <a:endParaRPr lang="en-IN"/>
          </a:p>
        </p:txBody>
      </p:sp>
    </p:spTree>
    <p:extLst>
      <p:ext uri="{BB962C8B-B14F-4D97-AF65-F5344CB8AC3E}">
        <p14:creationId xmlns:p14="http://schemas.microsoft.com/office/powerpoint/2010/main" val="1804772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B71E73-9EDE-4252-AEC3-00E9C368FBB9}" type="slidenum">
              <a:rPr lang="en-IN" smtClean="0"/>
              <a:t>17</a:t>
            </a:fld>
            <a:endParaRPr lang="en-IN"/>
          </a:p>
        </p:txBody>
      </p:sp>
    </p:spTree>
    <p:extLst>
      <p:ext uri="{BB962C8B-B14F-4D97-AF65-F5344CB8AC3E}">
        <p14:creationId xmlns:p14="http://schemas.microsoft.com/office/powerpoint/2010/main" val="1004877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71E73-9EDE-4252-AEC3-00E9C368FBB9}" type="slidenum">
              <a:rPr lang="en-IN" smtClean="0"/>
              <a:t>19</a:t>
            </a:fld>
            <a:endParaRPr lang="en-IN"/>
          </a:p>
        </p:txBody>
      </p:sp>
    </p:spTree>
    <p:extLst>
      <p:ext uri="{BB962C8B-B14F-4D97-AF65-F5344CB8AC3E}">
        <p14:creationId xmlns:p14="http://schemas.microsoft.com/office/powerpoint/2010/main" val="2726263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71E73-9EDE-4252-AEC3-00E9C368FBB9}" type="slidenum">
              <a:rPr lang="en-IN" smtClean="0"/>
              <a:t>20</a:t>
            </a:fld>
            <a:endParaRPr lang="en-IN"/>
          </a:p>
        </p:txBody>
      </p:sp>
    </p:spTree>
    <p:extLst>
      <p:ext uri="{BB962C8B-B14F-4D97-AF65-F5344CB8AC3E}">
        <p14:creationId xmlns:p14="http://schemas.microsoft.com/office/powerpoint/2010/main" val="1183011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71E73-9EDE-4252-AEC3-00E9C368FBB9}" type="slidenum">
              <a:rPr lang="en-IN" smtClean="0"/>
              <a:t>24</a:t>
            </a:fld>
            <a:endParaRPr lang="en-IN"/>
          </a:p>
        </p:txBody>
      </p:sp>
    </p:spTree>
    <p:extLst>
      <p:ext uri="{BB962C8B-B14F-4D97-AF65-F5344CB8AC3E}">
        <p14:creationId xmlns:p14="http://schemas.microsoft.com/office/powerpoint/2010/main" val="62147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71E73-9EDE-4252-AEC3-00E9C368FBB9}" type="slidenum">
              <a:rPr lang="en-IN" smtClean="0"/>
              <a:t>25</a:t>
            </a:fld>
            <a:endParaRPr lang="en-IN"/>
          </a:p>
        </p:txBody>
      </p:sp>
    </p:spTree>
    <p:extLst>
      <p:ext uri="{BB962C8B-B14F-4D97-AF65-F5344CB8AC3E}">
        <p14:creationId xmlns:p14="http://schemas.microsoft.com/office/powerpoint/2010/main" val="3564985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E55BE-361C-4EE0-885D-CE378489DD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370CD2-B446-48D8-B49A-8DC8AB362E69}"/>
              </a:ext>
            </a:extLst>
          </p:cNvPr>
          <p:cNvSpPr>
            <a:spLocks noGrp="1"/>
          </p:cNvSpPr>
          <p:nvPr>
            <p:ph type="subTitle" idx="1"/>
          </p:nvPr>
        </p:nvSpPr>
        <p:spPr>
          <a:xfrm>
            <a:off x="1524000" y="3602038"/>
            <a:ext cx="9144000" cy="1655762"/>
          </a:xfrm>
        </p:spPr>
        <p:txBody>
          <a:bodyPr/>
          <a:lstStyle>
            <a:lvl1pPr marL="0" indent="0" algn="ctr">
              <a:buNone/>
              <a:defRPr sz="2400"/>
            </a:lvl1pPr>
            <a:lvl2pPr marL="457183" indent="0" algn="ctr">
              <a:buNone/>
              <a:defRPr sz="2000"/>
            </a:lvl2pPr>
            <a:lvl3pPr marL="914365" indent="0" algn="ctr">
              <a:buNone/>
              <a:defRPr sz="1801"/>
            </a:lvl3pPr>
            <a:lvl4pPr marL="1371548" indent="0" algn="ctr">
              <a:buNone/>
              <a:defRPr sz="1600"/>
            </a:lvl4pPr>
            <a:lvl5pPr marL="1828732" indent="0" algn="ctr">
              <a:buNone/>
              <a:defRPr sz="1600"/>
            </a:lvl5pPr>
            <a:lvl6pPr marL="2285915" indent="0" algn="ctr">
              <a:buNone/>
              <a:defRPr sz="1600"/>
            </a:lvl6pPr>
            <a:lvl7pPr marL="2743097" indent="0" algn="ctr">
              <a:buNone/>
              <a:defRPr sz="1600"/>
            </a:lvl7pPr>
            <a:lvl8pPr marL="3200280" indent="0" algn="ctr">
              <a:buNone/>
              <a:defRPr sz="1600"/>
            </a:lvl8pPr>
            <a:lvl9pPr marL="365746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6017B8-D8D4-4A47-AF91-D5954832DF2C}"/>
              </a:ext>
            </a:extLst>
          </p:cNvPr>
          <p:cNvSpPr>
            <a:spLocks noGrp="1"/>
          </p:cNvSpPr>
          <p:nvPr>
            <p:ph type="dt" sz="half" idx="10"/>
          </p:nvPr>
        </p:nvSpPr>
        <p:spPr/>
        <p:txBody>
          <a:bodyPr/>
          <a:lstStyle/>
          <a:p>
            <a:fld id="{B993D564-2B8E-40F9-A7AC-D78F1C2F107E}" type="datetimeFigureOut">
              <a:rPr lang="en-US" smtClean="0"/>
              <a:t>5/2/2019</a:t>
            </a:fld>
            <a:endParaRPr lang="en-US"/>
          </a:p>
        </p:txBody>
      </p:sp>
      <p:sp>
        <p:nvSpPr>
          <p:cNvPr id="5" name="Footer Placeholder 4">
            <a:extLst>
              <a:ext uri="{FF2B5EF4-FFF2-40B4-BE49-F238E27FC236}">
                <a16:creationId xmlns:a16="http://schemas.microsoft.com/office/drawing/2014/main" id="{A4D438C5-953D-49BF-A03B-B9F909D58F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8D2183-82C3-4B3B-85CB-F5376F59998A}"/>
              </a:ext>
            </a:extLst>
          </p:cNvPr>
          <p:cNvSpPr>
            <a:spLocks noGrp="1"/>
          </p:cNvSpPr>
          <p:nvPr>
            <p:ph type="sldNum" sz="quarter" idx="12"/>
          </p:nvPr>
        </p:nvSpPr>
        <p:spPr/>
        <p:txBody>
          <a:bodyPr/>
          <a:lstStyle/>
          <a:p>
            <a:fld id="{10ED5D9B-5B20-437E-9A15-52C8A3B0E300}" type="slidenum">
              <a:rPr lang="en-US" smtClean="0"/>
              <a:t>‹#›</a:t>
            </a:fld>
            <a:endParaRPr lang="en-US"/>
          </a:p>
        </p:txBody>
      </p:sp>
    </p:spTree>
    <p:extLst>
      <p:ext uri="{BB962C8B-B14F-4D97-AF65-F5344CB8AC3E}">
        <p14:creationId xmlns:p14="http://schemas.microsoft.com/office/powerpoint/2010/main" val="111285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F4DFA-33E2-4B93-BE2A-09CED2497A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ABC033-A0C7-4F01-8F80-F11EBD9F71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DDA4E8-AAEC-46C4-B98B-FF276E078823}"/>
              </a:ext>
            </a:extLst>
          </p:cNvPr>
          <p:cNvSpPr>
            <a:spLocks noGrp="1"/>
          </p:cNvSpPr>
          <p:nvPr>
            <p:ph type="dt" sz="half" idx="10"/>
          </p:nvPr>
        </p:nvSpPr>
        <p:spPr/>
        <p:txBody>
          <a:bodyPr/>
          <a:lstStyle/>
          <a:p>
            <a:fld id="{B993D564-2B8E-40F9-A7AC-D78F1C2F107E}" type="datetimeFigureOut">
              <a:rPr lang="en-US" smtClean="0"/>
              <a:t>5/2/2019</a:t>
            </a:fld>
            <a:endParaRPr lang="en-US"/>
          </a:p>
        </p:txBody>
      </p:sp>
      <p:sp>
        <p:nvSpPr>
          <p:cNvPr id="5" name="Footer Placeholder 4">
            <a:extLst>
              <a:ext uri="{FF2B5EF4-FFF2-40B4-BE49-F238E27FC236}">
                <a16:creationId xmlns:a16="http://schemas.microsoft.com/office/drawing/2014/main" id="{EA7CF0D2-3C67-4FD8-9469-16510DBBF5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7AFC51-32BB-4BAB-8401-9F7099AB9B51}"/>
              </a:ext>
            </a:extLst>
          </p:cNvPr>
          <p:cNvSpPr>
            <a:spLocks noGrp="1"/>
          </p:cNvSpPr>
          <p:nvPr>
            <p:ph type="sldNum" sz="quarter" idx="12"/>
          </p:nvPr>
        </p:nvSpPr>
        <p:spPr/>
        <p:txBody>
          <a:bodyPr/>
          <a:lstStyle/>
          <a:p>
            <a:fld id="{10ED5D9B-5B20-437E-9A15-52C8A3B0E300}" type="slidenum">
              <a:rPr lang="en-US" smtClean="0"/>
              <a:t>‹#›</a:t>
            </a:fld>
            <a:endParaRPr lang="en-US"/>
          </a:p>
        </p:txBody>
      </p:sp>
    </p:spTree>
    <p:extLst>
      <p:ext uri="{BB962C8B-B14F-4D97-AF65-F5344CB8AC3E}">
        <p14:creationId xmlns:p14="http://schemas.microsoft.com/office/powerpoint/2010/main" val="2845690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E6E13F-840A-4BD6-AB9B-9A0F7B47B5BD}"/>
              </a:ext>
            </a:extLst>
          </p:cNvPr>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294FCA-747C-42FF-AFC1-23B50F55AE02}"/>
              </a:ext>
            </a:extLst>
          </p:cNvPr>
          <p:cNvSpPr>
            <a:spLocks noGrp="1"/>
          </p:cNvSpPr>
          <p:nvPr>
            <p:ph type="body" orient="vert" idx="1"/>
          </p:nvPr>
        </p:nvSpPr>
        <p:spPr>
          <a:xfrm>
            <a:off x="838203"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BEEE02-F7A0-49AC-952D-E0F0A7320549}"/>
              </a:ext>
            </a:extLst>
          </p:cNvPr>
          <p:cNvSpPr>
            <a:spLocks noGrp="1"/>
          </p:cNvSpPr>
          <p:nvPr>
            <p:ph type="dt" sz="half" idx="10"/>
          </p:nvPr>
        </p:nvSpPr>
        <p:spPr/>
        <p:txBody>
          <a:bodyPr/>
          <a:lstStyle/>
          <a:p>
            <a:fld id="{B993D564-2B8E-40F9-A7AC-D78F1C2F107E}" type="datetimeFigureOut">
              <a:rPr lang="en-US" smtClean="0"/>
              <a:t>5/2/2019</a:t>
            </a:fld>
            <a:endParaRPr lang="en-US"/>
          </a:p>
        </p:txBody>
      </p:sp>
      <p:sp>
        <p:nvSpPr>
          <p:cNvPr id="5" name="Footer Placeholder 4">
            <a:extLst>
              <a:ext uri="{FF2B5EF4-FFF2-40B4-BE49-F238E27FC236}">
                <a16:creationId xmlns:a16="http://schemas.microsoft.com/office/drawing/2014/main" id="{20D31AA7-E91C-4547-8A1A-7E9E1017D0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6C0FA-2BDF-473E-A7A7-09D084E11661}"/>
              </a:ext>
            </a:extLst>
          </p:cNvPr>
          <p:cNvSpPr>
            <a:spLocks noGrp="1"/>
          </p:cNvSpPr>
          <p:nvPr>
            <p:ph type="sldNum" sz="quarter" idx="12"/>
          </p:nvPr>
        </p:nvSpPr>
        <p:spPr/>
        <p:txBody>
          <a:bodyPr/>
          <a:lstStyle/>
          <a:p>
            <a:fld id="{10ED5D9B-5B20-437E-9A15-52C8A3B0E300}" type="slidenum">
              <a:rPr lang="en-US" smtClean="0"/>
              <a:t>‹#›</a:t>
            </a:fld>
            <a:endParaRPr lang="en-US"/>
          </a:p>
        </p:txBody>
      </p:sp>
    </p:spTree>
    <p:extLst>
      <p:ext uri="{BB962C8B-B14F-4D97-AF65-F5344CB8AC3E}">
        <p14:creationId xmlns:p14="http://schemas.microsoft.com/office/powerpoint/2010/main" val="3764416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Presentation Slide Full Text or Chart">
    <p:spTree>
      <p:nvGrpSpPr>
        <p:cNvPr id="1" name=""/>
        <p:cNvGrpSpPr/>
        <p:nvPr/>
      </p:nvGrpSpPr>
      <p:grpSpPr>
        <a:xfrm>
          <a:off x="0" y="0"/>
          <a:ext cx="0" cy="0"/>
          <a:chOff x="0" y="0"/>
          <a:chExt cx="0" cy="0"/>
        </a:xfrm>
      </p:grpSpPr>
      <p:cxnSp>
        <p:nvCxnSpPr>
          <p:cNvPr id="9" name="Straight Connector 8"/>
          <p:cNvCxnSpPr/>
          <p:nvPr/>
        </p:nvCxnSpPr>
        <p:spPr>
          <a:xfrm flipV="1">
            <a:off x="620891" y="727508"/>
            <a:ext cx="10953044" cy="494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title"/>
          </p:nvPr>
        </p:nvSpPr>
        <p:spPr>
          <a:xfrm>
            <a:off x="0" y="159178"/>
            <a:ext cx="12192000" cy="716417"/>
          </a:xfrm>
          <a:prstGeom prst="rect">
            <a:avLst/>
          </a:prstGeom>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1722635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esentation Slide Full Text or Chart">
    <p:spTree>
      <p:nvGrpSpPr>
        <p:cNvPr id="1" name=""/>
        <p:cNvGrpSpPr/>
        <p:nvPr/>
      </p:nvGrpSpPr>
      <p:grpSpPr>
        <a:xfrm>
          <a:off x="0" y="0"/>
          <a:ext cx="0" cy="0"/>
          <a:chOff x="0" y="0"/>
          <a:chExt cx="0" cy="0"/>
        </a:xfrm>
      </p:grpSpPr>
      <p:cxnSp>
        <p:nvCxnSpPr>
          <p:cNvPr id="9" name="Straight Connector 8"/>
          <p:cNvCxnSpPr/>
          <p:nvPr/>
        </p:nvCxnSpPr>
        <p:spPr>
          <a:xfrm flipV="1">
            <a:off x="620891" y="727508"/>
            <a:ext cx="10953044" cy="494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 name="Title 3"/>
          <p:cNvSpPr>
            <a:spLocks noGrp="1"/>
          </p:cNvSpPr>
          <p:nvPr>
            <p:ph type="title"/>
          </p:nvPr>
        </p:nvSpPr>
        <p:spPr>
          <a:xfrm>
            <a:off x="0" y="149560"/>
            <a:ext cx="12192000" cy="716417"/>
          </a:xfrm>
          <a:prstGeom prst="rect">
            <a:avLst/>
          </a:prstGeom>
        </p:spPr>
        <p:txBody>
          <a:bodyPr/>
          <a:lstStyle>
            <a:lvl1pPr>
              <a:defRPr sz="2400"/>
            </a:lvl1pPr>
          </a:lstStyle>
          <a:p>
            <a:r>
              <a:rPr lang="en-US"/>
              <a:t>Click to edit Master title style</a:t>
            </a:r>
            <a:endParaRPr lang="en-US" dirty="0"/>
          </a:p>
        </p:txBody>
      </p:sp>
      <p:sp>
        <p:nvSpPr>
          <p:cNvPr id="7" name="Content Placeholder 4"/>
          <p:cNvSpPr>
            <a:spLocks noGrp="1"/>
          </p:cNvSpPr>
          <p:nvPr>
            <p:ph idx="1"/>
          </p:nvPr>
        </p:nvSpPr>
        <p:spPr>
          <a:xfrm>
            <a:off x="0" y="917046"/>
            <a:ext cx="12192000" cy="5048524"/>
          </a:xfrm>
          <a:prstGeom prst="rect">
            <a:avLst/>
          </a:prstGeom>
        </p:spPr>
        <p:txBody>
          <a:bodyPr/>
          <a:lstStyle/>
          <a:p>
            <a:pPr lvl="0"/>
            <a:r>
              <a:rPr lang="en-US"/>
              <a:t>Click to edit Master text styles</a:t>
            </a:r>
          </a:p>
        </p:txBody>
      </p:sp>
    </p:spTree>
    <p:extLst>
      <p:ext uri="{BB962C8B-B14F-4D97-AF65-F5344CB8AC3E}">
        <p14:creationId xmlns:p14="http://schemas.microsoft.com/office/powerpoint/2010/main" val="21303375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1" y="1570"/>
            <a:ext cx="12204700" cy="6854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33138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93D564-2B8E-40F9-A7AC-D78F1C2F107E}"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ED5D9B-5B20-437E-9A15-52C8A3B0E300}" type="slidenum">
              <a:rPr lang="en-US" smtClean="0"/>
              <a:t>‹#›</a:t>
            </a:fld>
            <a:endParaRPr lang="en-US"/>
          </a:p>
        </p:txBody>
      </p:sp>
    </p:spTree>
    <p:extLst>
      <p:ext uri="{BB962C8B-B14F-4D97-AF65-F5344CB8AC3E}">
        <p14:creationId xmlns:p14="http://schemas.microsoft.com/office/powerpoint/2010/main" val="1492578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93D564-2B8E-40F9-A7AC-D78F1C2F107E}"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ED5D9B-5B20-437E-9A15-52C8A3B0E300}" type="slidenum">
              <a:rPr lang="en-US" smtClean="0"/>
              <a:t>‹#›</a:t>
            </a:fld>
            <a:endParaRPr lang="en-US"/>
          </a:p>
        </p:txBody>
      </p:sp>
    </p:spTree>
    <p:extLst>
      <p:ext uri="{BB962C8B-B14F-4D97-AF65-F5344CB8AC3E}">
        <p14:creationId xmlns:p14="http://schemas.microsoft.com/office/powerpoint/2010/main" val="1548157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93D564-2B8E-40F9-A7AC-D78F1C2F107E}"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ED5D9B-5B20-437E-9A15-52C8A3B0E300}" type="slidenum">
              <a:rPr lang="en-US" smtClean="0"/>
              <a:t>‹#›</a:t>
            </a:fld>
            <a:endParaRPr lang="en-US"/>
          </a:p>
        </p:txBody>
      </p:sp>
    </p:spTree>
    <p:extLst>
      <p:ext uri="{BB962C8B-B14F-4D97-AF65-F5344CB8AC3E}">
        <p14:creationId xmlns:p14="http://schemas.microsoft.com/office/powerpoint/2010/main" val="1077606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93D564-2B8E-40F9-A7AC-D78F1C2F107E}" type="datetimeFigureOut">
              <a:rPr lang="en-US" smtClean="0"/>
              <a:t>5/2/2019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ED5D9B-5B20-437E-9A15-52C8A3B0E300}" type="slidenum">
              <a:rPr lang="en-US" smtClean="0"/>
              <a:t>‹#›</a:t>
            </a:fld>
            <a:endParaRPr lang="en-US"/>
          </a:p>
        </p:txBody>
      </p:sp>
    </p:spTree>
    <p:extLst>
      <p:ext uri="{BB962C8B-B14F-4D97-AF65-F5344CB8AC3E}">
        <p14:creationId xmlns:p14="http://schemas.microsoft.com/office/powerpoint/2010/main" val="36496243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93D564-2B8E-40F9-A7AC-D78F1C2F107E}" type="datetimeFigureOut">
              <a:rPr lang="en-US" smtClean="0"/>
              <a:t>5/2/2019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ED5D9B-5B20-437E-9A15-52C8A3B0E300}" type="slidenum">
              <a:rPr lang="en-US" smtClean="0"/>
              <a:t>‹#›</a:t>
            </a:fld>
            <a:endParaRPr lang="en-US"/>
          </a:p>
        </p:txBody>
      </p:sp>
    </p:spTree>
    <p:extLst>
      <p:ext uri="{BB962C8B-B14F-4D97-AF65-F5344CB8AC3E}">
        <p14:creationId xmlns:p14="http://schemas.microsoft.com/office/powerpoint/2010/main" val="2997731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0584-2790-4451-BF3D-094DCD8197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8D65F0-CFD7-464F-89E8-CE2BE3A687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D9573F-27E6-4381-AFE0-B29B9FB897E5}"/>
              </a:ext>
            </a:extLst>
          </p:cNvPr>
          <p:cNvSpPr>
            <a:spLocks noGrp="1"/>
          </p:cNvSpPr>
          <p:nvPr>
            <p:ph type="dt" sz="half" idx="10"/>
          </p:nvPr>
        </p:nvSpPr>
        <p:spPr/>
        <p:txBody>
          <a:bodyPr/>
          <a:lstStyle/>
          <a:p>
            <a:fld id="{B993D564-2B8E-40F9-A7AC-D78F1C2F107E}" type="datetimeFigureOut">
              <a:rPr lang="en-US" smtClean="0"/>
              <a:t>5/2/2019</a:t>
            </a:fld>
            <a:endParaRPr lang="en-US"/>
          </a:p>
        </p:txBody>
      </p:sp>
      <p:sp>
        <p:nvSpPr>
          <p:cNvPr id="5" name="Footer Placeholder 4">
            <a:extLst>
              <a:ext uri="{FF2B5EF4-FFF2-40B4-BE49-F238E27FC236}">
                <a16:creationId xmlns:a16="http://schemas.microsoft.com/office/drawing/2014/main" id="{FBB87288-C257-4436-B46A-67BCCFF798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701630-7F97-486B-9EEB-311F8E352F30}"/>
              </a:ext>
            </a:extLst>
          </p:cNvPr>
          <p:cNvSpPr>
            <a:spLocks noGrp="1"/>
          </p:cNvSpPr>
          <p:nvPr>
            <p:ph type="sldNum" sz="quarter" idx="12"/>
          </p:nvPr>
        </p:nvSpPr>
        <p:spPr/>
        <p:txBody>
          <a:bodyPr/>
          <a:lstStyle/>
          <a:p>
            <a:fld id="{10ED5D9B-5B20-437E-9A15-52C8A3B0E300}" type="slidenum">
              <a:rPr lang="en-US" smtClean="0"/>
              <a:t>‹#›</a:t>
            </a:fld>
            <a:endParaRPr lang="en-US"/>
          </a:p>
        </p:txBody>
      </p:sp>
    </p:spTree>
    <p:extLst>
      <p:ext uri="{BB962C8B-B14F-4D97-AF65-F5344CB8AC3E}">
        <p14:creationId xmlns:p14="http://schemas.microsoft.com/office/powerpoint/2010/main" val="23384490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93D564-2B8E-40F9-A7AC-D78F1C2F107E}" type="datetimeFigureOut">
              <a:rPr lang="en-US" smtClean="0"/>
              <a:t>5/2/2019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ED5D9B-5B20-437E-9A15-52C8A3B0E300}" type="slidenum">
              <a:rPr lang="en-US" smtClean="0"/>
              <a:t>‹#›</a:t>
            </a:fld>
            <a:endParaRPr lang="en-US"/>
          </a:p>
        </p:txBody>
      </p:sp>
    </p:spTree>
    <p:extLst>
      <p:ext uri="{BB962C8B-B14F-4D97-AF65-F5344CB8AC3E}">
        <p14:creationId xmlns:p14="http://schemas.microsoft.com/office/powerpoint/2010/main" val="17816676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93D564-2B8E-40F9-A7AC-D78F1C2F107E}" type="datetimeFigureOut">
              <a:rPr lang="en-US" smtClean="0"/>
              <a:t>5/2/2019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ED5D9B-5B20-437E-9A15-52C8A3B0E300}" type="slidenum">
              <a:rPr lang="en-US" smtClean="0"/>
              <a:t>‹#›</a:t>
            </a:fld>
            <a:endParaRPr lang="en-US"/>
          </a:p>
        </p:txBody>
      </p:sp>
    </p:spTree>
    <p:extLst>
      <p:ext uri="{BB962C8B-B14F-4D97-AF65-F5344CB8AC3E}">
        <p14:creationId xmlns:p14="http://schemas.microsoft.com/office/powerpoint/2010/main" val="16546000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93D564-2B8E-40F9-A7AC-D78F1C2F107E}" type="datetimeFigureOut">
              <a:rPr lang="en-US" smtClean="0"/>
              <a:t>5/2/2019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ED5D9B-5B20-437E-9A15-52C8A3B0E300}" type="slidenum">
              <a:rPr lang="en-US" smtClean="0"/>
              <a:t>‹#›</a:t>
            </a:fld>
            <a:endParaRPr lang="en-US"/>
          </a:p>
        </p:txBody>
      </p:sp>
    </p:spTree>
    <p:extLst>
      <p:ext uri="{BB962C8B-B14F-4D97-AF65-F5344CB8AC3E}">
        <p14:creationId xmlns:p14="http://schemas.microsoft.com/office/powerpoint/2010/main" val="1886385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93D564-2B8E-40F9-A7AC-D78F1C2F107E}" type="datetimeFigureOut">
              <a:rPr lang="en-US" smtClean="0"/>
              <a:t>5/2/2019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ED5D9B-5B20-437E-9A15-52C8A3B0E300}" type="slidenum">
              <a:rPr lang="en-US" smtClean="0"/>
              <a:t>‹#›</a:t>
            </a:fld>
            <a:endParaRPr lang="en-US"/>
          </a:p>
        </p:txBody>
      </p:sp>
    </p:spTree>
    <p:extLst>
      <p:ext uri="{BB962C8B-B14F-4D97-AF65-F5344CB8AC3E}">
        <p14:creationId xmlns:p14="http://schemas.microsoft.com/office/powerpoint/2010/main" val="3087253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93D564-2B8E-40F9-A7AC-D78F1C2F107E}"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ED5D9B-5B20-437E-9A15-52C8A3B0E300}" type="slidenum">
              <a:rPr lang="en-US" smtClean="0"/>
              <a:t>‹#›</a:t>
            </a:fld>
            <a:endParaRPr lang="en-US"/>
          </a:p>
        </p:txBody>
      </p:sp>
    </p:spTree>
    <p:extLst>
      <p:ext uri="{BB962C8B-B14F-4D97-AF65-F5344CB8AC3E}">
        <p14:creationId xmlns:p14="http://schemas.microsoft.com/office/powerpoint/2010/main" val="41634138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93D564-2B8E-40F9-A7AC-D78F1C2F107E}"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ED5D9B-5B20-437E-9A15-52C8A3B0E30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779424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93D564-2B8E-40F9-A7AC-D78F1C2F107E}"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ED5D9B-5B20-437E-9A15-52C8A3B0E300}" type="slidenum">
              <a:rPr lang="en-US" smtClean="0"/>
              <a:t>‹#›</a:t>
            </a:fld>
            <a:endParaRPr lang="en-US"/>
          </a:p>
        </p:txBody>
      </p:sp>
    </p:spTree>
    <p:extLst>
      <p:ext uri="{BB962C8B-B14F-4D97-AF65-F5344CB8AC3E}">
        <p14:creationId xmlns:p14="http://schemas.microsoft.com/office/powerpoint/2010/main" val="12851505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93D564-2B8E-40F9-A7AC-D78F1C2F107E}"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ED5D9B-5B20-437E-9A15-52C8A3B0E30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718534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93D564-2B8E-40F9-A7AC-D78F1C2F107E}"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ED5D9B-5B20-437E-9A15-52C8A3B0E300}" type="slidenum">
              <a:rPr lang="en-US" smtClean="0"/>
              <a:t>‹#›</a:t>
            </a:fld>
            <a:endParaRPr lang="en-US"/>
          </a:p>
        </p:txBody>
      </p:sp>
    </p:spTree>
    <p:extLst>
      <p:ext uri="{BB962C8B-B14F-4D97-AF65-F5344CB8AC3E}">
        <p14:creationId xmlns:p14="http://schemas.microsoft.com/office/powerpoint/2010/main" val="37169352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93D564-2B8E-40F9-A7AC-D78F1C2F107E}"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ED5D9B-5B20-437E-9A15-52C8A3B0E300}" type="slidenum">
              <a:rPr lang="en-US" smtClean="0"/>
              <a:t>‹#›</a:t>
            </a:fld>
            <a:endParaRPr lang="en-US"/>
          </a:p>
        </p:txBody>
      </p:sp>
    </p:spTree>
    <p:extLst>
      <p:ext uri="{BB962C8B-B14F-4D97-AF65-F5344CB8AC3E}">
        <p14:creationId xmlns:p14="http://schemas.microsoft.com/office/powerpoint/2010/main" val="2182368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ED84-3C81-4361-B939-2B3F511B2B50}"/>
              </a:ext>
            </a:extLst>
          </p:cNvPr>
          <p:cNvSpPr>
            <a:spLocks noGrp="1"/>
          </p:cNvSpPr>
          <p:nvPr>
            <p:ph type="title"/>
          </p:nvPr>
        </p:nvSpPr>
        <p:spPr>
          <a:xfrm>
            <a:off x="831852" y="1709745"/>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C95516-CCD4-48A5-BB62-CE8046C58EE3}"/>
              </a:ext>
            </a:extLst>
          </p:cNvPr>
          <p:cNvSpPr>
            <a:spLocks noGrp="1"/>
          </p:cNvSpPr>
          <p:nvPr>
            <p:ph type="body" idx="1"/>
          </p:nvPr>
        </p:nvSpPr>
        <p:spPr>
          <a:xfrm>
            <a:off x="831852" y="4589470"/>
            <a:ext cx="10515600" cy="1500187"/>
          </a:xfrm>
        </p:spPr>
        <p:txBody>
          <a:bodyPr/>
          <a:lstStyle>
            <a:lvl1pPr marL="0" indent="0">
              <a:buNone/>
              <a:defRPr sz="2400">
                <a:solidFill>
                  <a:schemeClr val="tx1">
                    <a:tint val="75000"/>
                  </a:schemeClr>
                </a:solidFill>
              </a:defRPr>
            </a:lvl1pPr>
            <a:lvl2pPr marL="457183" indent="0">
              <a:buNone/>
              <a:defRPr sz="2000">
                <a:solidFill>
                  <a:schemeClr val="tx1">
                    <a:tint val="75000"/>
                  </a:schemeClr>
                </a:solidFill>
              </a:defRPr>
            </a:lvl2pPr>
            <a:lvl3pPr marL="914365" indent="0">
              <a:buNone/>
              <a:defRPr sz="1801">
                <a:solidFill>
                  <a:schemeClr val="tx1">
                    <a:tint val="75000"/>
                  </a:schemeClr>
                </a:solidFill>
              </a:defRPr>
            </a:lvl3pPr>
            <a:lvl4pPr marL="1371548" indent="0">
              <a:buNone/>
              <a:defRPr sz="1600">
                <a:solidFill>
                  <a:schemeClr val="tx1">
                    <a:tint val="75000"/>
                  </a:schemeClr>
                </a:solidFill>
              </a:defRPr>
            </a:lvl4pPr>
            <a:lvl5pPr marL="1828732" indent="0">
              <a:buNone/>
              <a:defRPr sz="1600">
                <a:solidFill>
                  <a:schemeClr val="tx1">
                    <a:tint val="75000"/>
                  </a:schemeClr>
                </a:solidFill>
              </a:defRPr>
            </a:lvl5pPr>
            <a:lvl6pPr marL="2285915" indent="0">
              <a:buNone/>
              <a:defRPr sz="1600">
                <a:solidFill>
                  <a:schemeClr val="tx1">
                    <a:tint val="75000"/>
                  </a:schemeClr>
                </a:solidFill>
              </a:defRPr>
            </a:lvl6pPr>
            <a:lvl7pPr marL="2743097" indent="0">
              <a:buNone/>
              <a:defRPr sz="1600">
                <a:solidFill>
                  <a:schemeClr val="tx1">
                    <a:tint val="75000"/>
                  </a:schemeClr>
                </a:solidFill>
              </a:defRPr>
            </a:lvl7pPr>
            <a:lvl8pPr marL="3200280" indent="0">
              <a:buNone/>
              <a:defRPr sz="1600">
                <a:solidFill>
                  <a:schemeClr val="tx1">
                    <a:tint val="75000"/>
                  </a:schemeClr>
                </a:solidFill>
              </a:defRPr>
            </a:lvl8pPr>
            <a:lvl9pPr marL="365746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414466-E6C4-4327-AAA2-7C894824A0DC}"/>
              </a:ext>
            </a:extLst>
          </p:cNvPr>
          <p:cNvSpPr>
            <a:spLocks noGrp="1"/>
          </p:cNvSpPr>
          <p:nvPr>
            <p:ph type="dt" sz="half" idx="10"/>
          </p:nvPr>
        </p:nvSpPr>
        <p:spPr/>
        <p:txBody>
          <a:bodyPr/>
          <a:lstStyle/>
          <a:p>
            <a:fld id="{B993D564-2B8E-40F9-A7AC-D78F1C2F107E}" type="datetimeFigureOut">
              <a:rPr lang="en-US" smtClean="0"/>
              <a:t>5/2/2019</a:t>
            </a:fld>
            <a:endParaRPr lang="en-US"/>
          </a:p>
        </p:txBody>
      </p:sp>
      <p:sp>
        <p:nvSpPr>
          <p:cNvPr id="5" name="Footer Placeholder 4">
            <a:extLst>
              <a:ext uri="{FF2B5EF4-FFF2-40B4-BE49-F238E27FC236}">
                <a16:creationId xmlns:a16="http://schemas.microsoft.com/office/drawing/2014/main" id="{A893970D-4610-48A9-A931-01AFB6D853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5384B-F361-420E-B23F-82E051368C3F}"/>
              </a:ext>
            </a:extLst>
          </p:cNvPr>
          <p:cNvSpPr>
            <a:spLocks noGrp="1"/>
          </p:cNvSpPr>
          <p:nvPr>
            <p:ph type="sldNum" sz="quarter" idx="12"/>
          </p:nvPr>
        </p:nvSpPr>
        <p:spPr/>
        <p:txBody>
          <a:bodyPr/>
          <a:lstStyle/>
          <a:p>
            <a:fld id="{10ED5D9B-5B20-437E-9A15-52C8A3B0E300}" type="slidenum">
              <a:rPr lang="en-US" smtClean="0"/>
              <a:t>‹#›</a:t>
            </a:fld>
            <a:endParaRPr lang="en-US"/>
          </a:p>
        </p:txBody>
      </p:sp>
    </p:spTree>
    <p:extLst>
      <p:ext uri="{BB962C8B-B14F-4D97-AF65-F5344CB8AC3E}">
        <p14:creationId xmlns:p14="http://schemas.microsoft.com/office/powerpoint/2010/main" val="8421697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93D564-2B8E-40F9-A7AC-D78F1C2F107E}"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ED5D9B-5B20-437E-9A15-52C8A3B0E300}" type="slidenum">
              <a:rPr lang="en-US" smtClean="0"/>
              <a:t>‹#›</a:t>
            </a:fld>
            <a:endParaRPr lang="en-US"/>
          </a:p>
        </p:txBody>
      </p:sp>
    </p:spTree>
    <p:extLst>
      <p:ext uri="{BB962C8B-B14F-4D97-AF65-F5344CB8AC3E}">
        <p14:creationId xmlns:p14="http://schemas.microsoft.com/office/powerpoint/2010/main" val="191372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1FBD1-4B35-44F7-9761-5153A2343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84D01C-7025-416F-BF37-FEA0CDEAF784}"/>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99CFCB-4670-4BBF-BF8D-7DC66F35372F}"/>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D12C08-B753-4B05-B31C-22BD86391273}"/>
              </a:ext>
            </a:extLst>
          </p:cNvPr>
          <p:cNvSpPr>
            <a:spLocks noGrp="1"/>
          </p:cNvSpPr>
          <p:nvPr>
            <p:ph type="dt" sz="half" idx="10"/>
          </p:nvPr>
        </p:nvSpPr>
        <p:spPr/>
        <p:txBody>
          <a:bodyPr/>
          <a:lstStyle/>
          <a:p>
            <a:fld id="{B993D564-2B8E-40F9-A7AC-D78F1C2F107E}" type="datetimeFigureOut">
              <a:rPr lang="en-US" smtClean="0"/>
              <a:t>5/2/2019</a:t>
            </a:fld>
            <a:endParaRPr lang="en-US"/>
          </a:p>
        </p:txBody>
      </p:sp>
      <p:sp>
        <p:nvSpPr>
          <p:cNvPr id="6" name="Footer Placeholder 5">
            <a:extLst>
              <a:ext uri="{FF2B5EF4-FFF2-40B4-BE49-F238E27FC236}">
                <a16:creationId xmlns:a16="http://schemas.microsoft.com/office/drawing/2014/main" id="{95211BC7-FA9F-47B9-84E6-D001328732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95E186-39D9-4BF7-8645-0893A86B20E4}"/>
              </a:ext>
            </a:extLst>
          </p:cNvPr>
          <p:cNvSpPr>
            <a:spLocks noGrp="1"/>
          </p:cNvSpPr>
          <p:nvPr>
            <p:ph type="sldNum" sz="quarter" idx="12"/>
          </p:nvPr>
        </p:nvSpPr>
        <p:spPr/>
        <p:txBody>
          <a:bodyPr/>
          <a:lstStyle/>
          <a:p>
            <a:fld id="{10ED5D9B-5B20-437E-9A15-52C8A3B0E300}" type="slidenum">
              <a:rPr lang="en-US" smtClean="0"/>
              <a:t>‹#›</a:t>
            </a:fld>
            <a:endParaRPr lang="en-US"/>
          </a:p>
        </p:txBody>
      </p:sp>
    </p:spTree>
    <p:extLst>
      <p:ext uri="{BB962C8B-B14F-4D97-AF65-F5344CB8AC3E}">
        <p14:creationId xmlns:p14="http://schemas.microsoft.com/office/powerpoint/2010/main" val="726434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E467C-E33B-40A3-A041-A50DD471F82B}"/>
              </a:ext>
            </a:extLst>
          </p:cNvPr>
          <p:cNvSpPr>
            <a:spLocks noGrp="1"/>
          </p:cNvSpPr>
          <p:nvPr>
            <p:ph type="title"/>
          </p:nvPr>
        </p:nvSpPr>
        <p:spPr>
          <a:xfrm>
            <a:off x="839789" y="36512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5D5F8B-D5A6-44A1-B328-756BB8C7018D}"/>
              </a:ext>
            </a:extLst>
          </p:cNvPr>
          <p:cNvSpPr>
            <a:spLocks noGrp="1"/>
          </p:cNvSpPr>
          <p:nvPr>
            <p:ph type="body" idx="1"/>
          </p:nvPr>
        </p:nvSpPr>
        <p:spPr>
          <a:xfrm>
            <a:off x="839793" y="1681163"/>
            <a:ext cx="5157787" cy="823912"/>
          </a:xfrm>
        </p:spPr>
        <p:txBody>
          <a:bodyPr anchor="b"/>
          <a:lstStyle>
            <a:lvl1pPr marL="0" indent="0">
              <a:buNone/>
              <a:defRPr sz="2400" b="1"/>
            </a:lvl1pPr>
            <a:lvl2pPr marL="457183" indent="0">
              <a:buNone/>
              <a:defRPr sz="2000" b="1"/>
            </a:lvl2pPr>
            <a:lvl3pPr marL="914365" indent="0">
              <a:buNone/>
              <a:defRPr sz="1801" b="1"/>
            </a:lvl3pPr>
            <a:lvl4pPr marL="1371548" indent="0">
              <a:buNone/>
              <a:defRPr sz="1600" b="1"/>
            </a:lvl4pPr>
            <a:lvl5pPr marL="1828732" indent="0">
              <a:buNone/>
              <a:defRPr sz="1600" b="1"/>
            </a:lvl5pPr>
            <a:lvl6pPr marL="2285915" indent="0">
              <a:buNone/>
              <a:defRPr sz="1600" b="1"/>
            </a:lvl6pPr>
            <a:lvl7pPr marL="2743097" indent="0">
              <a:buNone/>
              <a:defRPr sz="1600" b="1"/>
            </a:lvl7pPr>
            <a:lvl8pPr marL="3200280" indent="0">
              <a:buNone/>
              <a:defRPr sz="1600" b="1"/>
            </a:lvl8pPr>
            <a:lvl9pPr marL="365746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26EE2B-1B87-4ECD-9510-312A83A4E3EB}"/>
              </a:ext>
            </a:extLst>
          </p:cNvPr>
          <p:cNvSpPr>
            <a:spLocks noGrp="1"/>
          </p:cNvSpPr>
          <p:nvPr>
            <p:ph sz="half" idx="2"/>
          </p:nvPr>
        </p:nvSpPr>
        <p:spPr>
          <a:xfrm>
            <a:off x="839793"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550A88-2C19-4C25-B88B-6BD089FB9B04}"/>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183" indent="0">
              <a:buNone/>
              <a:defRPr sz="2000" b="1"/>
            </a:lvl2pPr>
            <a:lvl3pPr marL="914365" indent="0">
              <a:buNone/>
              <a:defRPr sz="1801" b="1"/>
            </a:lvl3pPr>
            <a:lvl4pPr marL="1371548" indent="0">
              <a:buNone/>
              <a:defRPr sz="1600" b="1"/>
            </a:lvl4pPr>
            <a:lvl5pPr marL="1828732" indent="0">
              <a:buNone/>
              <a:defRPr sz="1600" b="1"/>
            </a:lvl5pPr>
            <a:lvl6pPr marL="2285915" indent="0">
              <a:buNone/>
              <a:defRPr sz="1600" b="1"/>
            </a:lvl6pPr>
            <a:lvl7pPr marL="2743097" indent="0">
              <a:buNone/>
              <a:defRPr sz="1600" b="1"/>
            </a:lvl7pPr>
            <a:lvl8pPr marL="3200280" indent="0">
              <a:buNone/>
              <a:defRPr sz="1600" b="1"/>
            </a:lvl8pPr>
            <a:lvl9pPr marL="365746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74DFDF-060F-44FE-A740-C352C71B19CA}"/>
              </a:ext>
            </a:extLst>
          </p:cNvPr>
          <p:cNvSpPr>
            <a:spLocks noGrp="1"/>
          </p:cNvSpPr>
          <p:nvPr>
            <p:ph sz="quarter" idx="4"/>
          </p:nvPr>
        </p:nvSpPr>
        <p:spPr>
          <a:xfrm>
            <a:off x="6172203"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FF8A0F-B080-4865-89E0-F8DDFE5EB7A5}"/>
              </a:ext>
            </a:extLst>
          </p:cNvPr>
          <p:cNvSpPr>
            <a:spLocks noGrp="1"/>
          </p:cNvSpPr>
          <p:nvPr>
            <p:ph type="dt" sz="half" idx="10"/>
          </p:nvPr>
        </p:nvSpPr>
        <p:spPr/>
        <p:txBody>
          <a:bodyPr/>
          <a:lstStyle/>
          <a:p>
            <a:fld id="{B993D564-2B8E-40F9-A7AC-D78F1C2F107E}" type="datetimeFigureOut">
              <a:rPr lang="en-US" smtClean="0"/>
              <a:t>5/2/2019</a:t>
            </a:fld>
            <a:endParaRPr lang="en-US"/>
          </a:p>
        </p:txBody>
      </p:sp>
      <p:sp>
        <p:nvSpPr>
          <p:cNvPr id="8" name="Footer Placeholder 7">
            <a:extLst>
              <a:ext uri="{FF2B5EF4-FFF2-40B4-BE49-F238E27FC236}">
                <a16:creationId xmlns:a16="http://schemas.microsoft.com/office/drawing/2014/main" id="{450AF52E-8628-478A-8497-DB45025036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CC7FC6-7FB4-428F-930E-049978E1AF52}"/>
              </a:ext>
            </a:extLst>
          </p:cNvPr>
          <p:cNvSpPr>
            <a:spLocks noGrp="1"/>
          </p:cNvSpPr>
          <p:nvPr>
            <p:ph type="sldNum" sz="quarter" idx="12"/>
          </p:nvPr>
        </p:nvSpPr>
        <p:spPr/>
        <p:txBody>
          <a:bodyPr/>
          <a:lstStyle/>
          <a:p>
            <a:fld id="{10ED5D9B-5B20-437E-9A15-52C8A3B0E300}" type="slidenum">
              <a:rPr lang="en-US" smtClean="0"/>
              <a:t>‹#›</a:t>
            </a:fld>
            <a:endParaRPr lang="en-US"/>
          </a:p>
        </p:txBody>
      </p:sp>
    </p:spTree>
    <p:extLst>
      <p:ext uri="{BB962C8B-B14F-4D97-AF65-F5344CB8AC3E}">
        <p14:creationId xmlns:p14="http://schemas.microsoft.com/office/powerpoint/2010/main" val="2381767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9308E-A89C-45A3-94B7-99910DD183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62CAAA-BE16-4F1A-ADAA-081788E706C7}"/>
              </a:ext>
            </a:extLst>
          </p:cNvPr>
          <p:cNvSpPr>
            <a:spLocks noGrp="1"/>
          </p:cNvSpPr>
          <p:nvPr>
            <p:ph type="dt" sz="half" idx="10"/>
          </p:nvPr>
        </p:nvSpPr>
        <p:spPr/>
        <p:txBody>
          <a:bodyPr/>
          <a:lstStyle/>
          <a:p>
            <a:fld id="{B993D564-2B8E-40F9-A7AC-D78F1C2F107E}" type="datetimeFigureOut">
              <a:rPr lang="en-US" smtClean="0"/>
              <a:t>5/2/2019</a:t>
            </a:fld>
            <a:endParaRPr lang="en-US"/>
          </a:p>
        </p:txBody>
      </p:sp>
      <p:sp>
        <p:nvSpPr>
          <p:cNvPr id="4" name="Footer Placeholder 3">
            <a:extLst>
              <a:ext uri="{FF2B5EF4-FFF2-40B4-BE49-F238E27FC236}">
                <a16:creationId xmlns:a16="http://schemas.microsoft.com/office/drawing/2014/main" id="{CAB950F4-D07E-4DF1-A40A-47A6693116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3DE886-66C9-4848-9F5E-5BE86DBB4B48}"/>
              </a:ext>
            </a:extLst>
          </p:cNvPr>
          <p:cNvSpPr>
            <a:spLocks noGrp="1"/>
          </p:cNvSpPr>
          <p:nvPr>
            <p:ph type="sldNum" sz="quarter" idx="12"/>
          </p:nvPr>
        </p:nvSpPr>
        <p:spPr/>
        <p:txBody>
          <a:bodyPr/>
          <a:lstStyle/>
          <a:p>
            <a:fld id="{10ED5D9B-5B20-437E-9A15-52C8A3B0E300}" type="slidenum">
              <a:rPr lang="en-US" smtClean="0"/>
              <a:t>‹#›</a:t>
            </a:fld>
            <a:endParaRPr lang="en-US"/>
          </a:p>
        </p:txBody>
      </p:sp>
    </p:spTree>
    <p:extLst>
      <p:ext uri="{BB962C8B-B14F-4D97-AF65-F5344CB8AC3E}">
        <p14:creationId xmlns:p14="http://schemas.microsoft.com/office/powerpoint/2010/main" val="1798942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149FD3-D2F6-4B6C-A133-9B80CE6B0CA4}"/>
              </a:ext>
            </a:extLst>
          </p:cNvPr>
          <p:cNvSpPr>
            <a:spLocks noGrp="1"/>
          </p:cNvSpPr>
          <p:nvPr>
            <p:ph type="dt" sz="half" idx="10"/>
          </p:nvPr>
        </p:nvSpPr>
        <p:spPr/>
        <p:txBody>
          <a:bodyPr/>
          <a:lstStyle/>
          <a:p>
            <a:fld id="{B993D564-2B8E-40F9-A7AC-D78F1C2F107E}" type="datetimeFigureOut">
              <a:rPr lang="en-US" smtClean="0"/>
              <a:t>5/2/2019</a:t>
            </a:fld>
            <a:endParaRPr lang="en-US"/>
          </a:p>
        </p:txBody>
      </p:sp>
      <p:sp>
        <p:nvSpPr>
          <p:cNvPr id="3" name="Footer Placeholder 2">
            <a:extLst>
              <a:ext uri="{FF2B5EF4-FFF2-40B4-BE49-F238E27FC236}">
                <a16:creationId xmlns:a16="http://schemas.microsoft.com/office/drawing/2014/main" id="{9A76FD22-71FD-4C6B-B379-7A1AA97C68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F75D00-DA93-4B61-A041-B162481F9FD5}"/>
              </a:ext>
            </a:extLst>
          </p:cNvPr>
          <p:cNvSpPr>
            <a:spLocks noGrp="1"/>
          </p:cNvSpPr>
          <p:nvPr>
            <p:ph type="sldNum" sz="quarter" idx="12"/>
          </p:nvPr>
        </p:nvSpPr>
        <p:spPr/>
        <p:txBody>
          <a:bodyPr/>
          <a:lstStyle/>
          <a:p>
            <a:fld id="{10ED5D9B-5B20-437E-9A15-52C8A3B0E300}" type="slidenum">
              <a:rPr lang="en-US" smtClean="0"/>
              <a:t>‹#›</a:t>
            </a:fld>
            <a:endParaRPr lang="en-US"/>
          </a:p>
        </p:txBody>
      </p:sp>
    </p:spTree>
    <p:extLst>
      <p:ext uri="{BB962C8B-B14F-4D97-AF65-F5344CB8AC3E}">
        <p14:creationId xmlns:p14="http://schemas.microsoft.com/office/powerpoint/2010/main" val="3827333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EFD9-EDCA-4F90-B2E4-C36D70209C83}"/>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9FBF73-3968-4286-AEF6-AFC28536A2D9}"/>
              </a:ext>
            </a:extLst>
          </p:cNvPr>
          <p:cNvSpPr>
            <a:spLocks noGrp="1"/>
          </p:cNvSpPr>
          <p:nvPr>
            <p:ph idx="1"/>
          </p:nvPr>
        </p:nvSpPr>
        <p:spPr>
          <a:xfrm>
            <a:off x="5183190" y="987432"/>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48816C-B61F-45B7-824A-9DBBFD6E8EFD}"/>
              </a:ext>
            </a:extLst>
          </p:cNvPr>
          <p:cNvSpPr>
            <a:spLocks noGrp="1"/>
          </p:cNvSpPr>
          <p:nvPr>
            <p:ph type="body" sz="half" idx="2"/>
          </p:nvPr>
        </p:nvSpPr>
        <p:spPr>
          <a:xfrm>
            <a:off x="839791" y="2057400"/>
            <a:ext cx="3932236" cy="3811588"/>
          </a:xfrm>
        </p:spPr>
        <p:txBody>
          <a:bodyPr/>
          <a:lstStyle>
            <a:lvl1pPr marL="0" indent="0">
              <a:buNone/>
              <a:defRPr sz="1600"/>
            </a:lvl1pPr>
            <a:lvl2pPr marL="457183" indent="0">
              <a:buNone/>
              <a:defRPr sz="1401"/>
            </a:lvl2pPr>
            <a:lvl3pPr marL="914365" indent="0">
              <a:buNone/>
              <a:defRPr sz="1200"/>
            </a:lvl3pPr>
            <a:lvl4pPr marL="1371548" indent="0">
              <a:buNone/>
              <a:defRPr sz="1001"/>
            </a:lvl4pPr>
            <a:lvl5pPr marL="1828732" indent="0">
              <a:buNone/>
              <a:defRPr sz="1001"/>
            </a:lvl5pPr>
            <a:lvl6pPr marL="2285915" indent="0">
              <a:buNone/>
              <a:defRPr sz="1001"/>
            </a:lvl6pPr>
            <a:lvl7pPr marL="2743097" indent="0">
              <a:buNone/>
              <a:defRPr sz="1001"/>
            </a:lvl7pPr>
            <a:lvl8pPr marL="3200280" indent="0">
              <a:buNone/>
              <a:defRPr sz="1001"/>
            </a:lvl8pPr>
            <a:lvl9pPr marL="3657463"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171D595E-F481-4311-B05E-15B916C467C9}"/>
              </a:ext>
            </a:extLst>
          </p:cNvPr>
          <p:cNvSpPr>
            <a:spLocks noGrp="1"/>
          </p:cNvSpPr>
          <p:nvPr>
            <p:ph type="dt" sz="half" idx="10"/>
          </p:nvPr>
        </p:nvSpPr>
        <p:spPr/>
        <p:txBody>
          <a:bodyPr/>
          <a:lstStyle/>
          <a:p>
            <a:fld id="{B993D564-2B8E-40F9-A7AC-D78F1C2F107E}" type="datetimeFigureOut">
              <a:rPr lang="en-US" smtClean="0"/>
              <a:t>5/2/2019</a:t>
            </a:fld>
            <a:endParaRPr lang="en-US"/>
          </a:p>
        </p:txBody>
      </p:sp>
      <p:sp>
        <p:nvSpPr>
          <p:cNvPr id="6" name="Footer Placeholder 5">
            <a:extLst>
              <a:ext uri="{FF2B5EF4-FFF2-40B4-BE49-F238E27FC236}">
                <a16:creationId xmlns:a16="http://schemas.microsoft.com/office/drawing/2014/main" id="{C6920845-4A51-4B62-BE12-B479047876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0BBD4A-E2C2-4214-AF22-C9C2A89955D7}"/>
              </a:ext>
            </a:extLst>
          </p:cNvPr>
          <p:cNvSpPr>
            <a:spLocks noGrp="1"/>
          </p:cNvSpPr>
          <p:nvPr>
            <p:ph type="sldNum" sz="quarter" idx="12"/>
          </p:nvPr>
        </p:nvSpPr>
        <p:spPr/>
        <p:txBody>
          <a:bodyPr/>
          <a:lstStyle/>
          <a:p>
            <a:fld id="{10ED5D9B-5B20-437E-9A15-52C8A3B0E300}" type="slidenum">
              <a:rPr lang="en-US" smtClean="0"/>
              <a:t>‹#›</a:t>
            </a:fld>
            <a:endParaRPr lang="en-US"/>
          </a:p>
        </p:txBody>
      </p:sp>
    </p:spTree>
    <p:extLst>
      <p:ext uri="{BB962C8B-B14F-4D97-AF65-F5344CB8AC3E}">
        <p14:creationId xmlns:p14="http://schemas.microsoft.com/office/powerpoint/2010/main" val="2376633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C862-B07E-4A38-86CF-9C2D54A02BB7}"/>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835FD1-F4B1-43A1-9898-7C390AFE0CBB}"/>
              </a:ext>
            </a:extLst>
          </p:cNvPr>
          <p:cNvSpPr>
            <a:spLocks noGrp="1"/>
          </p:cNvSpPr>
          <p:nvPr>
            <p:ph type="pic" idx="1"/>
          </p:nvPr>
        </p:nvSpPr>
        <p:spPr>
          <a:xfrm>
            <a:off x="5183190" y="987432"/>
            <a:ext cx="6172201" cy="4873625"/>
          </a:xfrm>
        </p:spPr>
        <p:txBody>
          <a:bodyPr/>
          <a:lstStyle>
            <a:lvl1pPr marL="0" indent="0">
              <a:buNone/>
              <a:defRPr sz="3200"/>
            </a:lvl1pPr>
            <a:lvl2pPr marL="457183" indent="0">
              <a:buNone/>
              <a:defRPr sz="2800"/>
            </a:lvl2pPr>
            <a:lvl3pPr marL="914365" indent="0">
              <a:buNone/>
              <a:defRPr sz="2400"/>
            </a:lvl3pPr>
            <a:lvl4pPr marL="1371548" indent="0">
              <a:buNone/>
              <a:defRPr sz="2000"/>
            </a:lvl4pPr>
            <a:lvl5pPr marL="1828732" indent="0">
              <a:buNone/>
              <a:defRPr sz="2000"/>
            </a:lvl5pPr>
            <a:lvl6pPr marL="2285915" indent="0">
              <a:buNone/>
              <a:defRPr sz="2000"/>
            </a:lvl6pPr>
            <a:lvl7pPr marL="2743097" indent="0">
              <a:buNone/>
              <a:defRPr sz="2000"/>
            </a:lvl7pPr>
            <a:lvl8pPr marL="3200280" indent="0">
              <a:buNone/>
              <a:defRPr sz="2000"/>
            </a:lvl8pPr>
            <a:lvl9pPr marL="3657463" indent="0">
              <a:buNone/>
              <a:defRPr sz="2000"/>
            </a:lvl9pPr>
          </a:lstStyle>
          <a:p>
            <a:endParaRPr lang="en-US"/>
          </a:p>
        </p:txBody>
      </p:sp>
      <p:sp>
        <p:nvSpPr>
          <p:cNvPr id="4" name="Text Placeholder 3">
            <a:extLst>
              <a:ext uri="{FF2B5EF4-FFF2-40B4-BE49-F238E27FC236}">
                <a16:creationId xmlns:a16="http://schemas.microsoft.com/office/drawing/2014/main" id="{B27E78C8-B587-4514-BE64-1EAD739E1412}"/>
              </a:ext>
            </a:extLst>
          </p:cNvPr>
          <p:cNvSpPr>
            <a:spLocks noGrp="1"/>
          </p:cNvSpPr>
          <p:nvPr>
            <p:ph type="body" sz="half" idx="2"/>
          </p:nvPr>
        </p:nvSpPr>
        <p:spPr>
          <a:xfrm>
            <a:off x="839791" y="2057400"/>
            <a:ext cx="3932236" cy="3811588"/>
          </a:xfrm>
        </p:spPr>
        <p:txBody>
          <a:bodyPr/>
          <a:lstStyle>
            <a:lvl1pPr marL="0" indent="0">
              <a:buNone/>
              <a:defRPr sz="1600"/>
            </a:lvl1pPr>
            <a:lvl2pPr marL="457183" indent="0">
              <a:buNone/>
              <a:defRPr sz="1401"/>
            </a:lvl2pPr>
            <a:lvl3pPr marL="914365" indent="0">
              <a:buNone/>
              <a:defRPr sz="1200"/>
            </a:lvl3pPr>
            <a:lvl4pPr marL="1371548" indent="0">
              <a:buNone/>
              <a:defRPr sz="1001"/>
            </a:lvl4pPr>
            <a:lvl5pPr marL="1828732" indent="0">
              <a:buNone/>
              <a:defRPr sz="1001"/>
            </a:lvl5pPr>
            <a:lvl6pPr marL="2285915" indent="0">
              <a:buNone/>
              <a:defRPr sz="1001"/>
            </a:lvl6pPr>
            <a:lvl7pPr marL="2743097" indent="0">
              <a:buNone/>
              <a:defRPr sz="1001"/>
            </a:lvl7pPr>
            <a:lvl8pPr marL="3200280" indent="0">
              <a:buNone/>
              <a:defRPr sz="1001"/>
            </a:lvl8pPr>
            <a:lvl9pPr marL="3657463"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450979CE-D662-4E12-B9C7-0C56120DD766}"/>
              </a:ext>
            </a:extLst>
          </p:cNvPr>
          <p:cNvSpPr>
            <a:spLocks noGrp="1"/>
          </p:cNvSpPr>
          <p:nvPr>
            <p:ph type="dt" sz="half" idx="10"/>
          </p:nvPr>
        </p:nvSpPr>
        <p:spPr/>
        <p:txBody>
          <a:bodyPr/>
          <a:lstStyle/>
          <a:p>
            <a:fld id="{B993D564-2B8E-40F9-A7AC-D78F1C2F107E}" type="datetimeFigureOut">
              <a:rPr lang="en-US" smtClean="0"/>
              <a:t>5/2/2019</a:t>
            </a:fld>
            <a:endParaRPr lang="en-US"/>
          </a:p>
        </p:txBody>
      </p:sp>
      <p:sp>
        <p:nvSpPr>
          <p:cNvPr id="6" name="Footer Placeholder 5">
            <a:extLst>
              <a:ext uri="{FF2B5EF4-FFF2-40B4-BE49-F238E27FC236}">
                <a16:creationId xmlns:a16="http://schemas.microsoft.com/office/drawing/2014/main" id="{D7A4D582-D485-4DA9-AF31-17F7418D84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B4B4F6-F8A0-4248-83BA-6D0A9470322D}"/>
              </a:ext>
            </a:extLst>
          </p:cNvPr>
          <p:cNvSpPr>
            <a:spLocks noGrp="1"/>
          </p:cNvSpPr>
          <p:nvPr>
            <p:ph type="sldNum" sz="quarter" idx="12"/>
          </p:nvPr>
        </p:nvSpPr>
        <p:spPr/>
        <p:txBody>
          <a:bodyPr/>
          <a:lstStyle/>
          <a:p>
            <a:fld id="{10ED5D9B-5B20-437E-9A15-52C8A3B0E300}" type="slidenum">
              <a:rPr lang="en-US" smtClean="0"/>
              <a:t>‹#›</a:t>
            </a:fld>
            <a:endParaRPr lang="en-US"/>
          </a:p>
        </p:txBody>
      </p:sp>
    </p:spTree>
    <p:extLst>
      <p:ext uri="{BB962C8B-B14F-4D97-AF65-F5344CB8AC3E}">
        <p14:creationId xmlns:p14="http://schemas.microsoft.com/office/powerpoint/2010/main" val="2901532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52E612-42BA-4769-B30A-F89411AE35D8}"/>
              </a:ext>
            </a:extLst>
          </p:cNvPr>
          <p:cNvSpPr>
            <a:spLocks noGrp="1"/>
          </p:cNvSpPr>
          <p:nvPr>
            <p:ph type="title"/>
          </p:nvPr>
        </p:nvSpPr>
        <p:spPr>
          <a:xfrm>
            <a:off x="838203"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3ECD36-260A-45EC-B229-9A7D439D8FEB}"/>
              </a:ext>
            </a:extLst>
          </p:cNvPr>
          <p:cNvSpPr>
            <a:spLocks noGrp="1"/>
          </p:cNvSpPr>
          <p:nvPr>
            <p:ph type="body" idx="1"/>
          </p:nvPr>
        </p:nvSpPr>
        <p:spPr>
          <a:xfrm>
            <a:off x="838203"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A76BA8-6E15-406D-B473-1FD9B51F92CB}"/>
              </a:ext>
            </a:extLst>
          </p:cNvPr>
          <p:cNvSpPr>
            <a:spLocks noGrp="1"/>
          </p:cNvSpPr>
          <p:nvPr>
            <p:ph type="dt" sz="half" idx="2"/>
          </p:nvPr>
        </p:nvSpPr>
        <p:spPr>
          <a:xfrm>
            <a:off x="838201" y="6356357"/>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93D564-2B8E-40F9-A7AC-D78F1C2F107E}" type="datetimeFigureOut">
              <a:rPr lang="en-US" smtClean="0"/>
              <a:t>5/2/2019</a:t>
            </a:fld>
            <a:endParaRPr lang="en-US"/>
          </a:p>
        </p:txBody>
      </p:sp>
      <p:sp>
        <p:nvSpPr>
          <p:cNvPr id="5" name="Footer Placeholder 4">
            <a:extLst>
              <a:ext uri="{FF2B5EF4-FFF2-40B4-BE49-F238E27FC236}">
                <a16:creationId xmlns:a16="http://schemas.microsoft.com/office/drawing/2014/main" id="{44E40737-C347-493F-8EA0-71A0D50B67B4}"/>
              </a:ext>
            </a:extLst>
          </p:cNvPr>
          <p:cNvSpPr>
            <a:spLocks noGrp="1"/>
          </p:cNvSpPr>
          <p:nvPr>
            <p:ph type="ftr" sz="quarter" idx="3"/>
          </p:nvPr>
        </p:nvSpPr>
        <p:spPr>
          <a:xfrm>
            <a:off x="4038603" y="6356357"/>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F12D41-5764-4322-B77C-2B70967E5CDE}"/>
              </a:ext>
            </a:extLst>
          </p:cNvPr>
          <p:cNvSpPr>
            <a:spLocks noGrp="1"/>
          </p:cNvSpPr>
          <p:nvPr>
            <p:ph type="sldNum" sz="quarter" idx="4"/>
          </p:nvPr>
        </p:nvSpPr>
        <p:spPr>
          <a:xfrm>
            <a:off x="8610601" y="6356357"/>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ED5D9B-5B20-437E-9A15-52C8A3B0E300}" type="slidenum">
              <a:rPr lang="en-US" smtClean="0"/>
              <a:t>‹#›</a:t>
            </a:fld>
            <a:endParaRPr lang="en-US"/>
          </a:p>
        </p:txBody>
      </p:sp>
    </p:spTree>
    <p:extLst>
      <p:ext uri="{BB962C8B-B14F-4D97-AF65-F5344CB8AC3E}">
        <p14:creationId xmlns:p14="http://schemas.microsoft.com/office/powerpoint/2010/main" val="29831639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3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2" indent="-228592" algn="l" defTabSz="914365"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775" indent="-228592" algn="l" defTabSz="9143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7" indent="-228592" algn="l" defTabSz="9143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40" indent="-228592" algn="l" defTabSz="91436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323" indent="-228592" algn="l" defTabSz="91436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505" indent="-228592" algn="l" defTabSz="91436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688" indent="-228592" algn="l" defTabSz="91436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872" indent="-228592" algn="l" defTabSz="91436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055" indent="-228592" algn="l" defTabSz="91436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65" rtl="0" eaLnBrk="1" latinLnBrk="0" hangingPunct="1">
        <a:defRPr sz="1801" kern="1200">
          <a:solidFill>
            <a:schemeClr val="tx1"/>
          </a:solidFill>
          <a:latin typeface="+mn-lt"/>
          <a:ea typeface="+mn-ea"/>
          <a:cs typeface="+mn-cs"/>
        </a:defRPr>
      </a:lvl1pPr>
      <a:lvl2pPr marL="457183" algn="l" defTabSz="914365" rtl="0" eaLnBrk="1" latinLnBrk="0" hangingPunct="1">
        <a:defRPr sz="1801" kern="1200">
          <a:solidFill>
            <a:schemeClr val="tx1"/>
          </a:solidFill>
          <a:latin typeface="+mn-lt"/>
          <a:ea typeface="+mn-ea"/>
          <a:cs typeface="+mn-cs"/>
        </a:defRPr>
      </a:lvl2pPr>
      <a:lvl3pPr marL="914365" algn="l" defTabSz="914365" rtl="0" eaLnBrk="1" latinLnBrk="0" hangingPunct="1">
        <a:defRPr sz="1801" kern="1200">
          <a:solidFill>
            <a:schemeClr val="tx1"/>
          </a:solidFill>
          <a:latin typeface="+mn-lt"/>
          <a:ea typeface="+mn-ea"/>
          <a:cs typeface="+mn-cs"/>
        </a:defRPr>
      </a:lvl3pPr>
      <a:lvl4pPr marL="1371548" algn="l" defTabSz="914365" rtl="0" eaLnBrk="1" latinLnBrk="0" hangingPunct="1">
        <a:defRPr sz="1801" kern="1200">
          <a:solidFill>
            <a:schemeClr val="tx1"/>
          </a:solidFill>
          <a:latin typeface="+mn-lt"/>
          <a:ea typeface="+mn-ea"/>
          <a:cs typeface="+mn-cs"/>
        </a:defRPr>
      </a:lvl4pPr>
      <a:lvl5pPr marL="1828732" algn="l" defTabSz="914365" rtl="0" eaLnBrk="1" latinLnBrk="0" hangingPunct="1">
        <a:defRPr sz="1801" kern="1200">
          <a:solidFill>
            <a:schemeClr val="tx1"/>
          </a:solidFill>
          <a:latin typeface="+mn-lt"/>
          <a:ea typeface="+mn-ea"/>
          <a:cs typeface="+mn-cs"/>
        </a:defRPr>
      </a:lvl5pPr>
      <a:lvl6pPr marL="2285915" algn="l" defTabSz="914365" rtl="0" eaLnBrk="1" latinLnBrk="0" hangingPunct="1">
        <a:defRPr sz="1801" kern="1200">
          <a:solidFill>
            <a:schemeClr val="tx1"/>
          </a:solidFill>
          <a:latin typeface="+mn-lt"/>
          <a:ea typeface="+mn-ea"/>
          <a:cs typeface="+mn-cs"/>
        </a:defRPr>
      </a:lvl6pPr>
      <a:lvl7pPr marL="2743097" algn="l" defTabSz="914365" rtl="0" eaLnBrk="1" latinLnBrk="0" hangingPunct="1">
        <a:defRPr sz="1801" kern="1200">
          <a:solidFill>
            <a:schemeClr val="tx1"/>
          </a:solidFill>
          <a:latin typeface="+mn-lt"/>
          <a:ea typeface="+mn-ea"/>
          <a:cs typeface="+mn-cs"/>
        </a:defRPr>
      </a:lvl7pPr>
      <a:lvl8pPr marL="3200280" algn="l" defTabSz="914365" rtl="0" eaLnBrk="1" latinLnBrk="0" hangingPunct="1">
        <a:defRPr sz="1801" kern="1200">
          <a:solidFill>
            <a:schemeClr val="tx1"/>
          </a:solidFill>
          <a:latin typeface="+mn-lt"/>
          <a:ea typeface="+mn-ea"/>
          <a:cs typeface="+mn-cs"/>
        </a:defRPr>
      </a:lvl8pPr>
      <a:lvl9pPr marL="3657463" algn="l" defTabSz="914365"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993D564-2B8E-40F9-A7AC-D78F1C2F107E}" type="datetimeFigureOut">
              <a:rPr lang="en-US" smtClean="0"/>
              <a:t>5/2/2019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10ED5D9B-5B20-437E-9A15-52C8A3B0E300}" type="slidenum">
              <a:rPr lang="en-US" smtClean="0"/>
              <a:t>‹#›</a:t>
            </a:fld>
            <a:endParaRPr lang="en-US"/>
          </a:p>
        </p:txBody>
      </p:sp>
    </p:spTree>
    <p:extLst>
      <p:ext uri="{BB962C8B-B14F-4D97-AF65-F5344CB8AC3E}">
        <p14:creationId xmlns:p14="http://schemas.microsoft.com/office/powerpoint/2010/main" val="4168304861"/>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emf"/><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7.png"/><Relationship Id="rId7" Type="http://schemas.openxmlformats.org/officeDocument/2006/relationships/image" Target="../media/image29.pn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3.jpeg"/><Relationship Id="rId5" Type="http://schemas.openxmlformats.org/officeDocument/2006/relationships/image" Target="../media/image19.emf"/><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jpeg"/><Relationship Id="rId5" Type="http://schemas.openxmlformats.org/officeDocument/2006/relationships/image" Target="../media/image7.png"/><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3.jpe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7.png"/><Relationship Id="rId7"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9.emf"/><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9.emf"/><Relationship Id="rId1" Type="http://schemas.openxmlformats.org/officeDocument/2006/relationships/slideLayout" Target="../slideLayouts/slideLayout13.xml"/><Relationship Id="rId6" Type="http://schemas.openxmlformats.org/officeDocument/2006/relationships/image" Target="../media/image3.jpeg"/><Relationship Id="rId5" Type="http://schemas.openxmlformats.org/officeDocument/2006/relationships/image" Target="../media/image7.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9.emf"/><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3.jpe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image" Target="../media/image19.emf"/><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3.jpe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9.emf"/></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jpeg"/><Relationship Id="rId5" Type="http://schemas.openxmlformats.org/officeDocument/2006/relationships/image" Target="../media/image49.png"/><Relationship Id="rId4" Type="http://schemas.openxmlformats.org/officeDocument/2006/relationships/image" Target="../media/image19.emf"/></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3.jpe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3.jpeg"/><Relationship Id="rId4" Type="http://schemas.openxmlformats.org/officeDocument/2006/relationships/image" Target="../media/image19.emf"/></Relationships>
</file>

<file path=ppt/slides/_rels/slide2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3.jpe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5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3.jpe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3.jpeg"/><Relationship Id="rId4" Type="http://schemas.openxmlformats.org/officeDocument/2006/relationships/image" Target="../media/image19.emf"/></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jpeg"/></Relationships>
</file>

<file path=ppt/slides/_rels/slide3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3.jpeg"/></Relationships>
</file>

<file path=ppt/slides/_rels/slide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3.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jpe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emf"/><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3.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3.jpe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jpeg"/><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21.tiff"/><Relationship Id="rId3" Type="http://schemas.microsoft.com/office/2007/relationships/hdphoto" Target="../media/hdphoto1.wdp"/><Relationship Id="rId7" Type="http://schemas.openxmlformats.org/officeDocument/2006/relationships/image" Target="../media/image20.tiff"/><Relationship Id="rId2" Type="http://schemas.openxmlformats.org/officeDocument/2006/relationships/image" Target="../media/image16.jpeg"/><Relationship Id="rId1" Type="http://schemas.openxmlformats.org/officeDocument/2006/relationships/slideLayout" Target="../slideLayouts/slideLayout12.xml"/><Relationship Id="rId6" Type="http://schemas.openxmlformats.org/officeDocument/2006/relationships/image" Target="../media/image19.emf"/><Relationship Id="rId11" Type="http://schemas.openxmlformats.org/officeDocument/2006/relationships/image" Target="../media/image3.jpeg"/><Relationship Id="rId5" Type="http://schemas.openxmlformats.org/officeDocument/2006/relationships/image" Target="../media/image18.png"/><Relationship Id="rId10" Type="http://schemas.openxmlformats.org/officeDocument/2006/relationships/image" Target="../media/image7.png"/><Relationship Id="rId4" Type="http://schemas.openxmlformats.org/officeDocument/2006/relationships/image" Target="../media/image17.jpeg"/><Relationship Id="rId9" Type="http://schemas.openxmlformats.org/officeDocument/2006/relationships/image" Target="../media/image22.tif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21.tiff"/><Relationship Id="rId5" Type="http://schemas.openxmlformats.org/officeDocument/2006/relationships/image" Target="../media/image17.jpeg"/><Relationship Id="rId4"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AFA15-7536-4E06-8C6F-825CCC2736AD}"/>
              </a:ext>
            </a:extLst>
          </p:cNvPr>
          <p:cNvSpPr>
            <a:spLocks noGrp="1"/>
          </p:cNvSpPr>
          <p:nvPr>
            <p:ph type="ctrTitle"/>
          </p:nvPr>
        </p:nvSpPr>
        <p:spPr>
          <a:xfrm>
            <a:off x="985968" y="4473225"/>
            <a:ext cx="8288035" cy="1095059"/>
          </a:xfrm>
        </p:spPr>
        <p:txBody>
          <a:bodyPr>
            <a:normAutofit/>
          </a:bodyPr>
          <a:lstStyle/>
          <a:p>
            <a:pPr algn="l">
              <a:lnSpc>
                <a:spcPct val="90000"/>
              </a:lnSpc>
            </a:pPr>
            <a:r>
              <a:rPr lang="en-US" altLang="zh-CN" sz="3700">
                <a:latin typeface="Calibri" panose="020F0502020204030204" pitchFamily="34" charset="0"/>
                <a:cs typeface="Calibri" panose="020F0502020204030204" pitchFamily="34" charset="0"/>
              </a:rPr>
              <a:t>Forklift Scheduled Maintenance Analysis</a:t>
            </a:r>
            <a:endParaRPr lang="en-US" sz="3700">
              <a:latin typeface="Calibri" panose="020F0502020204030204" pitchFamily="34" charset="0"/>
              <a:cs typeface="Calibri" panose="020F0502020204030204" pitchFamily="34" charset="0"/>
            </a:endParaRPr>
          </a:p>
        </p:txBody>
      </p:sp>
      <p:pic>
        <p:nvPicPr>
          <p:cNvPr id="1026" name="Picture 2" descr="Raymond Corporation">
            <a:extLst>
              <a:ext uri="{FF2B5EF4-FFF2-40B4-BE49-F238E27FC236}">
                <a16:creationId xmlns:a16="http://schemas.microsoft.com/office/drawing/2014/main" id="{B3609F6D-73D2-4EF7-9624-FE4CB4856F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5966" y="842509"/>
            <a:ext cx="3176538" cy="31765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cornell university logo">
            <a:extLst>
              <a:ext uri="{FF2B5EF4-FFF2-40B4-BE49-F238E27FC236}">
                <a16:creationId xmlns:a16="http://schemas.microsoft.com/office/drawing/2014/main" id="{3C95DEC5-F002-4E4A-9293-2DA2CE5F821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62124" y="1132538"/>
            <a:ext cx="2767374" cy="2504474"/>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DC996B7D-816E-421A-A9DE-305DBE07024F}"/>
              </a:ext>
            </a:extLst>
          </p:cNvPr>
          <p:cNvSpPr>
            <a:spLocks noGrp="1"/>
          </p:cNvSpPr>
          <p:nvPr>
            <p:ph type="subTitle" idx="1"/>
          </p:nvPr>
        </p:nvSpPr>
        <p:spPr>
          <a:xfrm>
            <a:off x="985968" y="5569874"/>
            <a:ext cx="8288035" cy="471488"/>
          </a:xfrm>
        </p:spPr>
        <p:txBody>
          <a:bodyPr>
            <a:normAutofit/>
          </a:bodyPr>
          <a:lstStyle/>
          <a:p>
            <a:pPr algn="l"/>
            <a:r>
              <a:rPr lang="en-US" dirty="0"/>
              <a:t>Team 11 - Yash Shah, Yiting Zhong, Zhenjie Shen </a:t>
            </a:r>
          </a:p>
        </p:txBody>
      </p:sp>
    </p:spTree>
    <p:extLst>
      <p:ext uri="{BB962C8B-B14F-4D97-AF65-F5344CB8AC3E}">
        <p14:creationId xmlns:p14="http://schemas.microsoft.com/office/powerpoint/2010/main" val="1188383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aymond Corporation">
            <a:extLst>
              <a:ext uri="{FF2B5EF4-FFF2-40B4-BE49-F238E27FC236}">
                <a16:creationId xmlns:a16="http://schemas.microsoft.com/office/drawing/2014/main" id="{B3609F6D-73D2-4EF7-9624-FE4CB4856F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5966" y="842509"/>
            <a:ext cx="3176538" cy="31765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cornell university logo">
            <a:extLst>
              <a:ext uri="{FF2B5EF4-FFF2-40B4-BE49-F238E27FC236}">
                <a16:creationId xmlns:a16="http://schemas.microsoft.com/office/drawing/2014/main" id="{3C95DEC5-F002-4E4A-9293-2DA2CE5F821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62124" y="1132538"/>
            <a:ext cx="2767374" cy="250447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FB6B50D-AEB1-4ADC-8D17-832BC64D45D0}"/>
              </a:ext>
            </a:extLst>
          </p:cNvPr>
          <p:cNvSpPr txBox="1">
            <a:spLocks/>
          </p:cNvSpPr>
          <p:nvPr/>
        </p:nvSpPr>
        <p:spPr>
          <a:xfrm>
            <a:off x="985968" y="4473225"/>
            <a:ext cx="8288035" cy="1095059"/>
          </a:xfrm>
          <a:prstGeom prst="rect">
            <a:avLst/>
          </a:prstGeom>
        </p:spPr>
        <p:txBody>
          <a:bodyPr vert="horz" lIns="91440" tIns="45720" rIns="91440" bIns="45720" rtlCol="0" anchor="b">
            <a:normAutofit fontScale="97500" lnSpcReduction="10000"/>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90000"/>
              </a:lnSpc>
            </a:pPr>
            <a:r>
              <a:rPr lang="en-US" altLang="zh-CN" sz="4000" dirty="0">
                <a:latin typeface="Calibri" panose="020F0502020204030204" pitchFamily="34" charset="0"/>
                <a:cs typeface="Calibri" panose="020F0502020204030204" pitchFamily="34" charset="0"/>
              </a:rPr>
              <a:t>Part II</a:t>
            </a:r>
            <a:br>
              <a:rPr lang="en-US" altLang="zh-CN" sz="4000" dirty="0">
                <a:latin typeface="Calibri" panose="020F0502020204030204" pitchFamily="34" charset="0"/>
                <a:cs typeface="Calibri" panose="020F0502020204030204" pitchFamily="34" charset="0"/>
              </a:rPr>
            </a:br>
            <a:r>
              <a:rPr lang="en-US" altLang="zh-CN" sz="4000" dirty="0">
                <a:latin typeface="Calibri" panose="020F0502020204030204" pitchFamily="34" charset="0"/>
                <a:cs typeface="Calibri" panose="020F0502020204030204" pitchFamily="34" charset="0"/>
              </a:rPr>
              <a:t>Objective and Data Pre-processing</a:t>
            </a:r>
            <a:endParaRPr lang="en-US" sz="37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526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508" y="109756"/>
            <a:ext cx="9144000" cy="716419"/>
          </a:xfrm>
        </p:spPr>
        <p:txBody>
          <a:bodyPr>
            <a:noAutofit/>
          </a:bodyPr>
          <a:lstStyle/>
          <a:p>
            <a:r>
              <a:rPr lang="en-IN" b="1" dirty="0">
                <a:cs typeface="Arial" panose="020B0604020202020204" pitchFamily="34" charset="0"/>
              </a:rPr>
              <a:t>Data Pre-processing</a:t>
            </a:r>
            <a:endParaRPr lang="en-US" b="1" dirty="0">
              <a:cs typeface="Arial" panose="020B0604020202020204" pitchFamily="34" charset="0"/>
            </a:endParaRPr>
          </a:p>
        </p:txBody>
      </p:sp>
      <p:pic>
        <p:nvPicPr>
          <p:cNvPr id="5" name="Picture 2" descr="Image result for cornell university logo">
            <a:extLst>
              <a:ext uri="{FF2B5EF4-FFF2-40B4-BE49-F238E27FC236}">
                <a16:creationId xmlns:a16="http://schemas.microsoft.com/office/drawing/2014/main" id="{B2F3B6CF-E436-4D70-865B-9FFE76284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33A78AA9-1000-460D-8DC4-9AE8E42FBD7B}"/>
              </a:ext>
            </a:extLst>
          </p:cNvPr>
          <p:cNvGrpSpPr/>
          <p:nvPr/>
        </p:nvGrpSpPr>
        <p:grpSpPr>
          <a:xfrm>
            <a:off x="413085" y="6186463"/>
            <a:ext cx="10761317" cy="566084"/>
            <a:chOff x="413085" y="6186463"/>
            <a:chExt cx="10761317" cy="566084"/>
          </a:xfrm>
        </p:grpSpPr>
        <p:cxnSp>
          <p:nvCxnSpPr>
            <p:cNvPr id="8" name="Straight Connector 7">
              <a:extLst>
                <a:ext uri="{FF2B5EF4-FFF2-40B4-BE49-F238E27FC236}">
                  <a16:creationId xmlns:a16="http://schemas.microsoft.com/office/drawing/2014/main" id="{60540B57-EE84-4810-AE57-B54377CC5C83}"/>
                </a:ext>
              </a:extLst>
            </p:cNvPr>
            <p:cNvCxnSpPr>
              <a:cxnSpLocks/>
            </p:cNvCxnSpPr>
            <p:nvPr/>
          </p:nvCxnSpPr>
          <p:spPr>
            <a:xfrm>
              <a:off x="486510" y="6186463"/>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Content Placeholder 5">
              <a:extLst>
                <a:ext uri="{FF2B5EF4-FFF2-40B4-BE49-F238E27FC236}">
                  <a16:creationId xmlns:a16="http://schemas.microsoft.com/office/drawing/2014/main" id="{8F4DC934-EDB5-42C8-A62A-A5CD103CFBA7}"/>
                </a:ext>
              </a:extLst>
            </p:cNvPr>
            <p:cNvPicPr>
              <a:picLocks noChangeAspect="1"/>
            </p:cNvPicPr>
            <p:nvPr/>
          </p:nvPicPr>
          <p:blipFill>
            <a:blip r:embed="rId3"/>
            <a:stretch>
              <a:fillRect/>
            </a:stretch>
          </p:blipFill>
          <p:spPr>
            <a:xfrm>
              <a:off x="413085" y="6246867"/>
              <a:ext cx="2490041" cy="492020"/>
            </a:xfrm>
            <a:prstGeom prst="rect">
              <a:avLst/>
            </a:prstGeom>
          </p:spPr>
        </p:pic>
        <p:pic>
          <p:nvPicPr>
            <p:cNvPr id="12" name="Picture 2" descr="Image result for cornell university logo">
              <a:extLst>
                <a:ext uri="{FF2B5EF4-FFF2-40B4-BE49-F238E27FC236}">
                  <a16:creationId xmlns:a16="http://schemas.microsoft.com/office/drawing/2014/main" id="{AEE3FF0A-AC71-45FD-99A4-8C85EB59D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732955B8-6D58-4E22-B15D-8ACCD394951C}"/>
              </a:ext>
            </a:extLst>
          </p:cNvPr>
          <p:cNvGrpSpPr/>
          <p:nvPr/>
        </p:nvGrpSpPr>
        <p:grpSpPr>
          <a:xfrm>
            <a:off x="609946" y="1027438"/>
            <a:ext cx="10687891" cy="2195075"/>
            <a:chOff x="4219014" y="1905790"/>
            <a:chExt cx="3197627" cy="1743547"/>
          </a:xfrm>
        </p:grpSpPr>
        <p:sp>
          <p:nvSpPr>
            <p:cNvPr id="10" name="TextBox 9">
              <a:extLst>
                <a:ext uri="{FF2B5EF4-FFF2-40B4-BE49-F238E27FC236}">
                  <a16:creationId xmlns:a16="http://schemas.microsoft.com/office/drawing/2014/main" id="{C6CC3689-3BFE-4B67-ADBC-2C0A9883DDA3}"/>
                </a:ext>
              </a:extLst>
            </p:cNvPr>
            <p:cNvSpPr txBox="1"/>
            <p:nvPr/>
          </p:nvSpPr>
          <p:spPr>
            <a:xfrm>
              <a:off x="4219014" y="2378110"/>
              <a:ext cx="3197627" cy="1271227"/>
            </a:xfrm>
            <a:prstGeom prst="rect">
              <a:avLst/>
            </a:prstGeom>
            <a:noFill/>
          </p:spPr>
          <p:txBody>
            <a:bodyPr wrap="square" rtlCol="0">
              <a:spAutoFit/>
            </a:bodyPr>
            <a:lstStyle/>
            <a:p>
              <a:pPr marL="285750" indent="-285750">
                <a:buFont typeface="Arial" panose="020B0604020202020204" pitchFamily="34" charset="0"/>
                <a:buChar char="•"/>
              </a:pPr>
              <a:r>
                <a:rPr lang="en-IN" sz="1400" dirty="0"/>
                <a:t>The objective of this project is to identify current scheduled maintenance plan time periods for Raymond Counterbalance models (overall time between services) and analyze the costs associated with the forklifts. </a:t>
              </a:r>
            </a:p>
            <a:p>
              <a:pPr marL="285750" indent="-285750">
                <a:buFont typeface="Arial" panose="020B0604020202020204" pitchFamily="34" charset="0"/>
                <a:buChar char="•"/>
              </a:pPr>
              <a:r>
                <a:rPr lang="en-IN" sz="1400" dirty="0"/>
                <a:t>Once baseline time periods are discovered, attribution of trucks to the appropriate Service time interval groups. Finding the total cost ownership for the Counterbalance Trucks, analyze and compare the total costs between interval groups.</a:t>
              </a:r>
            </a:p>
            <a:p>
              <a:pPr marL="285750" indent="-285750">
                <a:buFont typeface="Arial" panose="020B0604020202020204" pitchFamily="34" charset="0"/>
                <a:buChar char="•"/>
              </a:pPr>
              <a:r>
                <a:rPr lang="en-IN" sz="1400" dirty="0"/>
                <a:t>Finally building a model to predict the optimal service time period based on the various factors provided. </a:t>
              </a:r>
            </a:p>
            <a:p>
              <a:pPr marL="285750" indent="-285750">
                <a:buFont typeface="Arial" panose="020B0604020202020204" pitchFamily="34" charset="0"/>
                <a:buChar char="•"/>
              </a:pPr>
              <a:endParaRPr lang="en-IN" sz="1400" dirty="0"/>
            </a:p>
          </p:txBody>
        </p:sp>
        <p:sp>
          <p:nvSpPr>
            <p:cNvPr id="13" name="Title 11">
              <a:extLst>
                <a:ext uri="{FF2B5EF4-FFF2-40B4-BE49-F238E27FC236}">
                  <a16:creationId xmlns:a16="http://schemas.microsoft.com/office/drawing/2014/main" id="{D02E1D8B-CFB2-477C-9029-E3E5DFDD482B}"/>
                </a:ext>
              </a:extLst>
            </p:cNvPr>
            <p:cNvSpPr txBox="1">
              <a:spLocks/>
            </p:cNvSpPr>
            <p:nvPr/>
          </p:nvSpPr>
          <p:spPr>
            <a:xfrm>
              <a:off x="4233797" y="1905790"/>
              <a:ext cx="2287988" cy="429731"/>
            </a:xfrm>
            <a:prstGeom prst="rect">
              <a:avLst/>
            </a:prstGeom>
          </p:spPr>
          <p:txBody>
            <a:bodyPr vert="horz" lIns="0" tIns="0" rIns="0" bIns="0" rtlCol="0" anchor="t" anchorCtr="0">
              <a:noAutofit/>
            </a:bodyPr>
            <a:lstStyle/>
            <a:p>
              <a:pPr>
                <a:spcAft>
                  <a:spcPts val="400"/>
                </a:spcAft>
              </a:pPr>
              <a:r>
                <a:rPr lang="en-US" sz="1600" kern="800" spc="52" dirty="0">
                  <a:solidFill>
                    <a:srgbClr val="EE3423"/>
                  </a:solidFill>
                  <a:ea typeface="Univers LT Std 57 Condensed" charset="0"/>
                  <a:cs typeface="Univers LT Std 57 Condensed" charset="0"/>
                </a:rPr>
                <a:t>Objective</a:t>
              </a:r>
            </a:p>
          </p:txBody>
        </p:sp>
        <p:pic>
          <p:nvPicPr>
            <p:cNvPr id="14" name="Picture 13">
              <a:extLst>
                <a:ext uri="{FF2B5EF4-FFF2-40B4-BE49-F238E27FC236}">
                  <a16:creationId xmlns:a16="http://schemas.microsoft.com/office/drawing/2014/main" id="{76212101-0AE1-4794-AE51-45E6293C5460}"/>
                </a:ext>
              </a:extLst>
            </p:cNvPr>
            <p:cNvPicPr>
              <a:picLocks/>
            </p:cNvPicPr>
            <p:nvPr/>
          </p:nvPicPr>
          <p:blipFill>
            <a:blip r:embed="rId4"/>
            <a:stretch>
              <a:fillRect/>
            </a:stretch>
          </p:blipFill>
          <p:spPr>
            <a:xfrm>
              <a:off x="4257195" y="2213494"/>
              <a:ext cx="2971801" cy="18288"/>
            </a:xfrm>
            <a:prstGeom prst="rect">
              <a:avLst/>
            </a:prstGeom>
          </p:spPr>
        </p:pic>
      </p:grpSp>
      <p:grpSp>
        <p:nvGrpSpPr>
          <p:cNvPr id="17" name="Group 16">
            <a:extLst>
              <a:ext uri="{FF2B5EF4-FFF2-40B4-BE49-F238E27FC236}">
                <a16:creationId xmlns:a16="http://schemas.microsoft.com/office/drawing/2014/main" id="{9612C2CE-A002-4895-B151-8D3262A4CC6A}"/>
              </a:ext>
            </a:extLst>
          </p:cNvPr>
          <p:cNvGrpSpPr/>
          <p:nvPr/>
        </p:nvGrpSpPr>
        <p:grpSpPr>
          <a:xfrm>
            <a:off x="655341" y="3341308"/>
            <a:ext cx="10642495" cy="2195078"/>
            <a:chOff x="4219014" y="1905790"/>
            <a:chExt cx="3197627" cy="1743549"/>
          </a:xfrm>
        </p:grpSpPr>
        <p:sp>
          <p:nvSpPr>
            <p:cNvPr id="18" name="TextBox 17">
              <a:extLst>
                <a:ext uri="{FF2B5EF4-FFF2-40B4-BE49-F238E27FC236}">
                  <a16:creationId xmlns:a16="http://schemas.microsoft.com/office/drawing/2014/main" id="{4D927A63-FB4A-4D43-A17F-6AF85ACE0ABB}"/>
                </a:ext>
              </a:extLst>
            </p:cNvPr>
            <p:cNvSpPr txBox="1"/>
            <p:nvPr/>
          </p:nvSpPr>
          <p:spPr>
            <a:xfrm>
              <a:off x="4219014" y="2378112"/>
              <a:ext cx="3197627" cy="1271227"/>
            </a:xfrm>
            <a:prstGeom prst="rect">
              <a:avLst/>
            </a:prstGeom>
            <a:noFill/>
          </p:spPr>
          <p:txBody>
            <a:bodyPr wrap="square" rtlCol="0">
              <a:spAutoFit/>
            </a:bodyPr>
            <a:lstStyle/>
            <a:p>
              <a:pPr marL="285741" indent="-285741">
                <a:buFont typeface="Arial" panose="020B0604020202020204" pitchFamily="34" charset="0"/>
                <a:buChar char="•"/>
              </a:pPr>
              <a:r>
                <a:rPr lang="en-IN" sz="1400" dirty="0"/>
                <a:t>Our Total Dataset consisted of almost 1 million observations (972,144) and 32 factors with multiple entries for each service for all 3 types of trucks (Only Parts Services, Parts &amp; SM Services, Only SM Services)</a:t>
              </a:r>
            </a:p>
            <a:p>
              <a:pPr marL="285741" indent="-285741">
                <a:buFont typeface="Arial" panose="020B0604020202020204" pitchFamily="34" charset="0"/>
                <a:buChar char="•"/>
              </a:pPr>
              <a:r>
                <a:rPr lang="en-IN" sz="1400" dirty="0"/>
                <a:t>Missing values for Cost were replaced by median imputation using medians for multivariate factors like median cost for particular parts and Overhead Reach types.</a:t>
              </a:r>
            </a:p>
            <a:p>
              <a:pPr marL="285741" indent="-285741">
                <a:buFont typeface="Arial" panose="020B0604020202020204" pitchFamily="34" charset="0"/>
                <a:buChar char="•"/>
              </a:pPr>
              <a:r>
                <a:rPr lang="en-IN" sz="1400" dirty="0"/>
                <a:t>Date and Time were organized in a particular format needed for the analysis.</a:t>
              </a:r>
            </a:p>
            <a:p>
              <a:pPr marL="285741" indent="-285741">
                <a:buFont typeface="Arial" panose="020B0604020202020204" pitchFamily="34" charset="0"/>
                <a:buChar char="•"/>
              </a:pPr>
              <a:r>
                <a:rPr lang="en-IN" sz="1400" dirty="0"/>
                <a:t>The Data was then summarized down to 8320 observations (which were 8320 unique trucks) and with factors like cost, number of services, Average SM Interval and some other factors aggregated for all these trucks before conducting our analysis as per the business problem.</a:t>
              </a:r>
            </a:p>
          </p:txBody>
        </p:sp>
        <p:sp>
          <p:nvSpPr>
            <p:cNvPr id="19" name="Title 11">
              <a:extLst>
                <a:ext uri="{FF2B5EF4-FFF2-40B4-BE49-F238E27FC236}">
                  <a16:creationId xmlns:a16="http://schemas.microsoft.com/office/drawing/2014/main" id="{14B242DB-7B45-4BD2-8379-88EB633F3EC7}"/>
                </a:ext>
              </a:extLst>
            </p:cNvPr>
            <p:cNvSpPr txBox="1">
              <a:spLocks/>
            </p:cNvSpPr>
            <p:nvPr/>
          </p:nvSpPr>
          <p:spPr>
            <a:xfrm>
              <a:off x="4233797" y="1905790"/>
              <a:ext cx="2287988" cy="429731"/>
            </a:xfrm>
            <a:prstGeom prst="rect">
              <a:avLst/>
            </a:prstGeom>
          </p:spPr>
          <p:txBody>
            <a:bodyPr vert="horz" lIns="0" tIns="0" rIns="0" bIns="0" rtlCol="0" anchor="t" anchorCtr="0">
              <a:noAutofit/>
            </a:bodyPr>
            <a:lstStyle/>
            <a:p>
              <a:pPr>
                <a:spcAft>
                  <a:spcPts val="400"/>
                </a:spcAft>
              </a:pPr>
              <a:r>
                <a:rPr lang="en-US" sz="1600" kern="800" spc="52" dirty="0">
                  <a:solidFill>
                    <a:srgbClr val="EE3423"/>
                  </a:solidFill>
                  <a:ea typeface="Univers LT Std 57 Condensed" charset="0"/>
                  <a:cs typeface="Univers LT Std 57 Condensed" charset="0"/>
                </a:rPr>
                <a:t>Data Cleaning</a:t>
              </a:r>
            </a:p>
          </p:txBody>
        </p:sp>
        <p:pic>
          <p:nvPicPr>
            <p:cNvPr id="20" name="Picture 19">
              <a:extLst>
                <a:ext uri="{FF2B5EF4-FFF2-40B4-BE49-F238E27FC236}">
                  <a16:creationId xmlns:a16="http://schemas.microsoft.com/office/drawing/2014/main" id="{BF71BCA6-4861-45AF-B216-DAF037172FCA}"/>
                </a:ext>
              </a:extLst>
            </p:cNvPr>
            <p:cNvPicPr>
              <a:picLocks/>
            </p:cNvPicPr>
            <p:nvPr/>
          </p:nvPicPr>
          <p:blipFill>
            <a:blip r:embed="rId4"/>
            <a:stretch>
              <a:fillRect/>
            </a:stretch>
          </p:blipFill>
          <p:spPr>
            <a:xfrm>
              <a:off x="4257195" y="2213494"/>
              <a:ext cx="2971801" cy="18288"/>
            </a:xfrm>
            <a:prstGeom prst="rect">
              <a:avLst/>
            </a:prstGeom>
          </p:spPr>
        </p:pic>
      </p:grpSp>
    </p:spTree>
    <p:extLst>
      <p:ext uri="{BB962C8B-B14F-4D97-AF65-F5344CB8AC3E}">
        <p14:creationId xmlns:p14="http://schemas.microsoft.com/office/powerpoint/2010/main" val="3397938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aymond Corporation">
            <a:extLst>
              <a:ext uri="{FF2B5EF4-FFF2-40B4-BE49-F238E27FC236}">
                <a16:creationId xmlns:a16="http://schemas.microsoft.com/office/drawing/2014/main" id="{B3609F6D-73D2-4EF7-9624-FE4CB4856F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5966" y="842509"/>
            <a:ext cx="3176538" cy="31765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cornell university logo">
            <a:extLst>
              <a:ext uri="{FF2B5EF4-FFF2-40B4-BE49-F238E27FC236}">
                <a16:creationId xmlns:a16="http://schemas.microsoft.com/office/drawing/2014/main" id="{3C95DEC5-F002-4E4A-9293-2DA2CE5F821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62124" y="1132538"/>
            <a:ext cx="2767374" cy="250447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FB6B50D-AEB1-4ADC-8D17-832BC64D45D0}"/>
              </a:ext>
            </a:extLst>
          </p:cNvPr>
          <p:cNvSpPr txBox="1">
            <a:spLocks/>
          </p:cNvSpPr>
          <p:nvPr/>
        </p:nvSpPr>
        <p:spPr>
          <a:xfrm>
            <a:off x="985968" y="4473225"/>
            <a:ext cx="8288035" cy="1095059"/>
          </a:xfrm>
          <a:prstGeom prst="rect">
            <a:avLst/>
          </a:prstGeom>
        </p:spPr>
        <p:txBody>
          <a:bodyPr vert="horz" lIns="91440" tIns="45720" rIns="91440" bIns="45720" rtlCol="0" anchor="b">
            <a:normAutofit fontScale="97500" lnSpcReduction="10000"/>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90000"/>
              </a:lnSpc>
            </a:pPr>
            <a:r>
              <a:rPr lang="en-US" altLang="zh-CN" sz="4000" dirty="0">
                <a:latin typeface="Calibri" panose="020F0502020204030204" pitchFamily="34" charset="0"/>
                <a:cs typeface="Calibri" panose="020F0502020204030204" pitchFamily="34" charset="0"/>
              </a:rPr>
              <a:t>Part III</a:t>
            </a:r>
            <a:br>
              <a:rPr lang="en-US" altLang="zh-CN" sz="4000" dirty="0">
                <a:latin typeface="Calibri" panose="020F0502020204030204" pitchFamily="34" charset="0"/>
                <a:cs typeface="Calibri" panose="020F0502020204030204" pitchFamily="34" charset="0"/>
              </a:rPr>
            </a:br>
            <a:r>
              <a:rPr lang="en-US" altLang="zh-CN" sz="4000" dirty="0">
                <a:latin typeface="Calibri" panose="020F0502020204030204" pitchFamily="34" charset="0"/>
                <a:cs typeface="Calibri" panose="020F0502020204030204" pitchFamily="34" charset="0"/>
              </a:rPr>
              <a:t>Scheduled Maintenance Analysis</a:t>
            </a:r>
            <a:endParaRPr lang="en-US" sz="37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30203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508" y="128545"/>
            <a:ext cx="9144000" cy="716419"/>
          </a:xfrm>
        </p:spPr>
        <p:txBody>
          <a:bodyPr>
            <a:noAutofit/>
          </a:bodyPr>
          <a:lstStyle/>
          <a:p>
            <a:r>
              <a:rPr lang="en-IN" b="1" dirty="0"/>
              <a:t>Distribution of Number of Total Repair services by State</a:t>
            </a:r>
            <a:endParaRPr lang="en-US" b="1" dirty="0">
              <a:cs typeface="Arial" panose="020B0604020202020204" pitchFamily="34" charset="0"/>
            </a:endParaRPr>
          </a:p>
        </p:txBody>
      </p:sp>
      <p:cxnSp>
        <p:nvCxnSpPr>
          <p:cNvPr id="9" name="Straight Connector 8">
            <a:extLst>
              <a:ext uri="{FF2B5EF4-FFF2-40B4-BE49-F238E27FC236}">
                <a16:creationId xmlns:a16="http://schemas.microsoft.com/office/drawing/2014/main" id="{E20357B8-E77A-4AF6-80D8-F792CD74C827}"/>
              </a:ext>
            </a:extLst>
          </p:cNvPr>
          <p:cNvCxnSpPr>
            <a:cxnSpLocks/>
          </p:cNvCxnSpPr>
          <p:nvPr/>
        </p:nvCxnSpPr>
        <p:spPr>
          <a:xfrm>
            <a:off x="486510" y="6195988"/>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Content Placeholder 5">
            <a:extLst>
              <a:ext uri="{FF2B5EF4-FFF2-40B4-BE49-F238E27FC236}">
                <a16:creationId xmlns:a16="http://schemas.microsoft.com/office/drawing/2014/main" id="{58F6E18C-6F74-422F-822A-E8596D08CB04}"/>
              </a:ext>
            </a:extLst>
          </p:cNvPr>
          <p:cNvPicPr>
            <a:picLocks noChangeAspect="1"/>
          </p:cNvPicPr>
          <p:nvPr/>
        </p:nvPicPr>
        <p:blipFill>
          <a:blip r:embed="rId2"/>
          <a:stretch>
            <a:fillRect/>
          </a:stretch>
        </p:blipFill>
        <p:spPr>
          <a:xfrm>
            <a:off x="413085" y="6246867"/>
            <a:ext cx="2490041" cy="492020"/>
          </a:xfrm>
          <a:prstGeom prst="rect">
            <a:avLst/>
          </a:prstGeom>
        </p:spPr>
      </p:pic>
      <p:pic>
        <p:nvPicPr>
          <p:cNvPr id="4" name="Picture 3">
            <a:extLst>
              <a:ext uri="{FF2B5EF4-FFF2-40B4-BE49-F238E27FC236}">
                <a16:creationId xmlns:a16="http://schemas.microsoft.com/office/drawing/2014/main" id="{F3A97FE5-A56F-428E-A676-C033EAD4FFB4}"/>
              </a:ext>
            </a:extLst>
          </p:cNvPr>
          <p:cNvPicPr>
            <a:picLocks noChangeAspect="1"/>
          </p:cNvPicPr>
          <p:nvPr/>
        </p:nvPicPr>
        <p:blipFill>
          <a:blip r:embed="rId3"/>
          <a:stretch>
            <a:fillRect/>
          </a:stretch>
        </p:blipFill>
        <p:spPr>
          <a:xfrm>
            <a:off x="113122" y="763774"/>
            <a:ext cx="11981468" cy="5432417"/>
          </a:xfrm>
          <a:prstGeom prst="rect">
            <a:avLst/>
          </a:prstGeom>
        </p:spPr>
      </p:pic>
      <p:pic>
        <p:nvPicPr>
          <p:cNvPr id="6" name="Picture 2" descr="Image result for cornell university logo">
            <a:extLst>
              <a:ext uri="{FF2B5EF4-FFF2-40B4-BE49-F238E27FC236}">
                <a16:creationId xmlns:a16="http://schemas.microsoft.com/office/drawing/2014/main" id="{AAAE8C39-64E5-4D85-A6EB-29E0043B09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57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508" y="128545"/>
            <a:ext cx="9144000" cy="716419"/>
          </a:xfrm>
        </p:spPr>
        <p:txBody>
          <a:bodyPr>
            <a:noAutofit/>
          </a:bodyPr>
          <a:lstStyle/>
          <a:p>
            <a:r>
              <a:rPr lang="en-IN" b="1" dirty="0"/>
              <a:t>Distribution of Number of Scheduled Maintenance Services by State</a:t>
            </a:r>
            <a:endParaRPr lang="en-US" b="1" dirty="0">
              <a:cs typeface="Arial" panose="020B0604020202020204" pitchFamily="34" charset="0"/>
            </a:endParaRPr>
          </a:p>
        </p:txBody>
      </p:sp>
      <p:cxnSp>
        <p:nvCxnSpPr>
          <p:cNvPr id="9" name="Straight Connector 8">
            <a:extLst>
              <a:ext uri="{FF2B5EF4-FFF2-40B4-BE49-F238E27FC236}">
                <a16:creationId xmlns:a16="http://schemas.microsoft.com/office/drawing/2014/main" id="{E20357B8-E77A-4AF6-80D8-F792CD74C827}"/>
              </a:ext>
            </a:extLst>
          </p:cNvPr>
          <p:cNvCxnSpPr>
            <a:cxnSpLocks/>
          </p:cNvCxnSpPr>
          <p:nvPr/>
        </p:nvCxnSpPr>
        <p:spPr>
          <a:xfrm>
            <a:off x="486510" y="6195988"/>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Content Placeholder 5">
            <a:extLst>
              <a:ext uri="{FF2B5EF4-FFF2-40B4-BE49-F238E27FC236}">
                <a16:creationId xmlns:a16="http://schemas.microsoft.com/office/drawing/2014/main" id="{58F6E18C-6F74-422F-822A-E8596D08CB04}"/>
              </a:ext>
            </a:extLst>
          </p:cNvPr>
          <p:cNvPicPr>
            <a:picLocks noChangeAspect="1"/>
          </p:cNvPicPr>
          <p:nvPr/>
        </p:nvPicPr>
        <p:blipFill>
          <a:blip r:embed="rId2"/>
          <a:stretch>
            <a:fillRect/>
          </a:stretch>
        </p:blipFill>
        <p:spPr>
          <a:xfrm>
            <a:off x="413085" y="6251100"/>
            <a:ext cx="2490041" cy="492020"/>
          </a:xfrm>
          <a:prstGeom prst="rect">
            <a:avLst/>
          </a:prstGeom>
        </p:spPr>
      </p:pic>
      <p:pic>
        <p:nvPicPr>
          <p:cNvPr id="3" name="Picture 2">
            <a:extLst>
              <a:ext uri="{FF2B5EF4-FFF2-40B4-BE49-F238E27FC236}">
                <a16:creationId xmlns:a16="http://schemas.microsoft.com/office/drawing/2014/main" id="{CB178A2F-5BC0-41FE-A577-D4606A570F8E}"/>
              </a:ext>
            </a:extLst>
          </p:cNvPr>
          <p:cNvPicPr>
            <a:picLocks noChangeAspect="1"/>
          </p:cNvPicPr>
          <p:nvPr/>
        </p:nvPicPr>
        <p:blipFill>
          <a:blip r:embed="rId3"/>
          <a:stretch>
            <a:fillRect/>
          </a:stretch>
        </p:blipFill>
        <p:spPr>
          <a:xfrm>
            <a:off x="84841" y="763571"/>
            <a:ext cx="12009749" cy="5422990"/>
          </a:xfrm>
          <a:prstGeom prst="rect">
            <a:avLst/>
          </a:prstGeom>
        </p:spPr>
      </p:pic>
      <p:pic>
        <p:nvPicPr>
          <p:cNvPr id="6" name="Picture 2" descr="Image result for cornell university logo">
            <a:extLst>
              <a:ext uri="{FF2B5EF4-FFF2-40B4-BE49-F238E27FC236}">
                <a16:creationId xmlns:a16="http://schemas.microsoft.com/office/drawing/2014/main" id="{8EEA9EC1-615F-488E-B0E6-7F0D271936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080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032" y="129307"/>
            <a:ext cx="9144000" cy="716419"/>
          </a:xfrm>
        </p:spPr>
        <p:txBody>
          <a:bodyPr>
            <a:noAutofit/>
          </a:bodyPr>
          <a:lstStyle/>
          <a:p>
            <a:r>
              <a:rPr lang="en-IN" b="1" dirty="0"/>
              <a:t>Distribution of Average Interval between Services for these trucks</a:t>
            </a:r>
            <a:endParaRPr lang="en-US" b="1" dirty="0">
              <a:cs typeface="Arial" panose="020B0604020202020204" pitchFamily="34" charset="0"/>
            </a:endParaRPr>
          </a:p>
        </p:txBody>
      </p:sp>
      <p:grpSp>
        <p:nvGrpSpPr>
          <p:cNvPr id="6" name="Group 5">
            <a:extLst>
              <a:ext uri="{FF2B5EF4-FFF2-40B4-BE49-F238E27FC236}">
                <a16:creationId xmlns:a16="http://schemas.microsoft.com/office/drawing/2014/main" id="{E719B606-BC0D-4B18-A408-A901FDD12BC2}"/>
              </a:ext>
            </a:extLst>
          </p:cNvPr>
          <p:cNvGrpSpPr/>
          <p:nvPr/>
        </p:nvGrpSpPr>
        <p:grpSpPr>
          <a:xfrm>
            <a:off x="7539338" y="1498173"/>
            <a:ext cx="3949831" cy="5143732"/>
            <a:chOff x="5680553" y="738485"/>
            <a:chExt cx="6247782" cy="8554530"/>
          </a:xfrm>
        </p:grpSpPr>
        <p:sp>
          <p:nvSpPr>
            <p:cNvPr id="14" name="TextBox 13">
              <a:extLst>
                <a:ext uri="{FF2B5EF4-FFF2-40B4-BE49-F238E27FC236}">
                  <a16:creationId xmlns:a16="http://schemas.microsoft.com/office/drawing/2014/main" id="{423EC5A5-752B-4909-9AC9-432846839AA6}"/>
                </a:ext>
              </a:extLst>
            </p:cNvPr>
            <p:cNvSpPr txBox="1"/>
            <p:nvPr/>
          </p:nvSpPr>
          <p:spPr>
            <a:xfrm>
              <a:off x="5680553" y="1154401"/>
              <a:ext cx="6247782" cy="8138614"/>
            </a:xfrm>
            <a:prstGeom prst="rect">
              <a:avLst/>
            </a:prstGeom>
            <a:noFill/>
          </p:spPr>
          <p:txBody>
            <a:bodyPr wrap="square" rtlCol="0">
              <a:spAutoFit/>
            </a:bodyPr>
            <a:lstStyle/>
            <a:p>
              <a:pPr marL="285741" indent="-285741">
                <a:buFont typeface="Arial" panose="020B0604020202020204" pitchFamily="34" charset="0"/>
                <a:buChar char="•"/>
              </a:pPr>
              <a:r>
                <a:rPr lang="en-IN" sz="1400" dirty="0"/>
                <a:t>Average Intervals for each truck are Average of number of days between all services for that particular truck.</a:t>
              </a:r>
            </a:p>
            <a:p>
              <a:pPr marL="285741" indent="-285741">
                <a:buFont typeface="Arial" panose="020B0604020202020204" pitchFamily="34" charset="0"/>
                <a:buChar char="•"/>
              </a:pPr>
              <a:r>
                <a:rPr lang="en-IN" sz="1400" dirty="0"/>
                <a:t>The plot has a very elongated right tail due to the presence of outliers as there is a lot of gap in time between Scheduled Maintenances, i.e. higher average intervals between services for trucks.</a:t>
              </a:r>
            </a:p>
            <a:p>
              <a:pPr marL="285741" indent="-285741">
                <a:buFont typeface="Arial" panose="020B0604020202020204" pitchFamily="34" charset="0"/>
                <a:buChar char="•"/>
              </a:pPr>
              <a:r>
                <a:rPr lang="en-IN" sz="1400" dirty="0"/>
                <a:t>One reason is change of customer name when a new date occurs, and another is having less number of services, i.e. the second service after the first repair occurs after a long time interval.</a:t>
              </a:r>
            </a:p>
            <a:p>
              <a:pPr marL="285741" indent="-285741">
                <a:buFont typeface="Arial" panose="020B0604020202020204" pitchFamily="34" charset="0"/>
                <a:buChar char="•"/>
              </a:pPr>
              <a:r>
                <a:rPr lang="en-IN" sz="1400" dirty="0"/>
                <a:t>After running a few statistical tests below, it’s confirmed that the best fitting distribution for the Average Interval data (Time in days between services) is Burr distribution.</a:t>
              </a:r>
            </a:p>
            <a:p>
              <a:pPr marL="285741" indent="-285741">
                <a:buFont typeface="Arial" panose="020B0604020202020204" pitchFamily="34" charset="0"/>
                <a:buChar char="•"/>
              </a:pPr>
              <a:endParaRPr lang="en-IN" sz="1400" dirty="0"/>
            </a:p>
            <a:p>
              <a:pPr marL="285741" indent="-285741">
                <a:buFont typeface="Arial" panose="020B0604020202020204" pitchFamily="34" charset="0"/>
                <a:buChar char="•"/>
              </a:pPr>
              <a:endParaRPr lang="en-IN" sz="1400" dirty="0"/>
            </a:p>
            <a:p>
              <a:endParaRPr lang="en-IN" sz="1400" dirty="0"/>
            </a:p>
            <a:p>
              <a:endParaRPr lang="en-IN" sz="1400" dirty="0"/>
            </a:p>
            <a:p>
              <a:endParaRPr lang="en-IN" sz="1400" dirty="0"/>
            </a:p>
            <a:p>
              <a:endParaRPr lang="en-IN" dirty="0"/>
            </a:p>
          </p:txBody>
        </p:sp>
        <p:sp>
          <p:nvSpPr>
            <p:cNvPr id="11" name="Title 11">
              <a:extLst>
                <a:ext uri="{FF2B5EF4-FFF2-40B4-BE49-F238E27FC236}">
                  <a16:creationId xmlns:a16="http://schemas.microsoft.com/office/drawing/2014/main" id="{C979613D-796C-410C-AD95-F119401877B8}"/>
                </a:ext>
              </a:extLst>
            </p:cNvPr>
            <p:cNvSpPr txBox="1">
              <a:spLocks/>
            </p:cNvSpPr>
            <p:nvPr/>
          </p:nvSpPr>
          <p:spPr>
            <a:xfrm>
              <a:off x="5680553" y="738485"/>
              <a:ext cx="2287988" cy="471014"/>
            </a:xfrm>
            <a:prstGeom prst="rect">
              <a:avLst/>
            </a:prstGeom>
          </p:spPr>
          <p:txBody>
            <a:bodyPr vert="horz" lIns="0" tIns="0" rIns="0" bIns="0" rtlCol="0" anchor="t" anchorCtr="0">
              <a:noAutofit/>
            </a:bodyPr>
            <a:lstStyle/>
            <a:p>
              <a:pPr>
                <a:spcAft>
                  <a:spcPts val="400"/>
                </a:spcAft>
              </a:pPr>
              <a:r>
                <a:rPr lang="en-US" sz="1401" kern="800" spc="52" dirty="0">
                  <a:solidFill>
                    <a:srgbClr val="EE3423"/>
                  </a:solidFill>
                  <a:ea typeface="Univers LT Std 57 Condensed" charset="0"/>
                  <a:cs typeface="Univers LT Std 57 Condensed" charset="0"/>
                </a:rPr>
                <a:t>Summary</a:t>
              </a:r>
            </a:p>
          </p:txBody>
        </p:sp>
        <p:pic>
          <p:nvPicPr>
            <p:cNvPr id="12" name="Picture 11">
              <a:extLst>
                <a:ext uri="{FF2B5EF4-FFF2-40B4-BE49-F238E27FC236}">
                  <a16:creationId xmlns:a16="http://schemas.microsoft.com/office/drawing/2014/main" id="{F30FF299-4C28-4C58-B097-F587792C23B6}"/>
                </a:ext>
              </a:extLst>
            </p:cNvPr>
            <p:cNvPicPr>
              <a:picLocks/>
            </p:cNvPicPr>
            <p:nvPr/>
          </p:nvPicPr>
          <p:blipFill>
            <a:blip r:embed="rId2"/>
            <a:stretch>
              <a:fillRect/>
            </a:stretch>
          </p:blipFill>
          <p:spPr>
            <a:xfrm>
              <a:off x="5680553" y="1133812"/>
              <a:ext cx="2971802" cy="18287"/>
            </a:xfrm>
            <a:prstGeom prst="rect">
              <a:avLst/>
            </a:prstGeom>
          </p:spPr>
        </p:pic>
      </p:grpSp>
      <p:grpSp>
        <p:nvGrpSpPr>
          <p:cNvPr id="16" name="Group 15">
            <a:extLst>
              <a:ext uri="{FF2B5EF4-FFF2-40B4-BE49-F238E27FC236}">
                <a16:creationId xmlns:a16="http://schemas.microsoft.com/office/drawing/2014/main" id="{92BC750A-CD50-4B23-A2E6-2907A8355E54}"/>
              </a:ext>
            </a:extLst>
          </p:cNvPr>
          <p:cNvGrpSpPr/>
          <p:nvPr/>
        </p:nvGrpSpPr>
        <p:grpSpPr>
          <a:xfrm>
            <a:off x="413085" y="6195988"/>
            <a:ext cx="10761317" cy="542899"/>
            <a:chOff x="413085" y="6195988"/>
            <a:chExt cx="10761317" cy="542899"/>
          </a:xfrm>
        </p:grpSpPr>
        <p:cxnSp>
          <p:nvCxnSpPr>
            <p:cNvPr id="17" name="Straight Connector 16">
              <a:extLst>
                <a:ext uri="{FF2B5EF4-FFF2-40B4-BE49-F238E27FC236}">
                  <a16:creationId xmlns:a16="http://schemas.microsoft.com/office/drawing/2014/main" id="{22F34E03-39D2-4C40-A1AE-3F6B9E8D7B12}"/>
                </a:ext>
              </a:extLst>
            </p:cNvPr>
            <p:cNvCxnSpPr>
              <a:cxnSpLocks/>
            </p:cNvCxnSpPr>
            <p:nvPr/>
          </p:nvCxnSpPr>
          <p:spPr>
            <a:xfrm>
              <a:off x="486510" y="6195988"/>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Content Placeholder 5">
              <a:extLst>
                <a:ext uri="{FF2B5EF4-FFF2-40B4-BE49-F238E27FC236}">
                  <a16:creationId xmlns:a16="http://schemas.microsoft.com/office/drawing/2014/main" id="{E66F33A7-9D80-4C2F-B7A8-7CEECC16DEA1}"/>
                </a:ext>
              </a:extLst>
            </p:cNvPr>
            <p:cNvPicPr>
              <a:picLocks noChangeAspect="1"/>
            </p:cNvPicPr>
            <p:nvPr/>
          </p:nvPicPr>
          <p:blipFill>
            <a:blip r:embed="rId3"/>
            <a:stretch>
              <a:fillRect/>
            </a:stretch>
          </p:blipFill>
          <p:spPr>
            <a:xfrm>
              <a:off x="413085" y="6246867"/>
              <a:ext cx="2490041" cy="492020"/>
            </a:xfrm>
            <a:prstGeom prst="rect">
              <a:avLst/>
            </a:prstGeom>
          </p:spPr>
        </p:pic>
      </p:grpSp>
      <p:pic>
        <p:nvPicPr>
          <p:cNvPr id="20" name="Picture 2" descr="Image result for cornell university logo">
            <a:extLst>
              <a:ext uri="{FF2B5EF4-FFF2-40B4-BE49-F238E27FC236}">
                <a16:creationId xmlns:a16="http://schemas.microsoft.com/office/drawing/2014/main" id="{8221C6B4-77A6-404B-95E3-3B52A89899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D88DB08-6DD2-4C81-BE32-1871047D2B06}"/>
              </a:ext>
            </a:extLst>
          </p:cNvPr>
          <p:cNvPicPr>
            <a:picLocks noChangeAspect="1"/>
          </p:cNvPicPr>
          <p:nvPr/>
        </p:nvPicPr>
        <p:blipFill>
          <a:blip r:embed="rId5"/>
          <a:stretch>
            <a:fillRect/>
          </a:stretch>
        </p:blipFill>
        <p:spPr>
          <a:xfrm>
            <a:off x="468320" y="815693"/>
            <a:ext cx="6988282" cy="5329417"/>
          </a:xfrm>
          <a:prstGeom prst="rect">
            <a:avLst/>
          </a:prstGeom>
        </p:spPr>
      </p:pic>
    </p:spTree>
    <p:extLst>
      <p:ext uri="{BB962C8B-B14F-4D97-AF65-F5344CB8AC3E}">
        <p14:creationId xmlns:p14="http://schemas.microsoft.com/office/powerpoint/2010/main" val="661169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508" y="109756"/>
            <a:ext cx="9144000" cy="716419"/>
          </a:xfrm>
        </p:spPr>
        <p:txBody>
          <a:bodyPr>
            <a:noAutofit/>
          </a:bodyPr>
          <a:lstStyle/>
          <a:p>
            <a:r>
              <a:rPr lang="en-IN" b="1" dirty="0">
                <a:cs typeface="Arial" panose="020B0604020202020204" pitchFamily="34" charset="0"/>
              </a:rPr>
              <a:t>Fitting Distribution to the Average Interval Data</a:t>
            </a:r>
            <a:endParaRPr lang="en-US" b="1" dirty="0">
              <a:cs typeface="Arial" panose="020B0604020202020204" pitchFamily="34" charset="0"/>
            </a:endParaRPr>
          </a:p>
        </p:txBody>
      </p:sp>
      <p:pic>
        <p:nvPicPr>
          <p:cNvPr id="5" name="Picture 2" descr="Image result for cornell university logo">
            <a:extLst>
              <a:ext uri="{FF2B5EF4-FFF2-40B4-BE49-F238E27FC236}">
                <a16:creationId xmlns:a16="http://schemas.microsoft.com/office/drawing/2014/main" id="{B2F3B6CF-E436-4D70-865B-9FFE76284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33A78AA9-1000-460D-8DC4-9AE8E42FBD7B}"/>
              </a:ext>
            </a:extLst>
          </p:cNvPr>
          <p:cNvGrpSpPr/>
          <p:nvPr/>
        </p:nvGrpSpPr>
        <p:grpSpPr>
          <a:xfrm>
            <a:off x="413085" y="6186463"/>
            <a:ext cx="10761317" cy="566084"/>
            <a:chOff x="413085" y="6186463"/>
            <a:chExt cx="10761317" cy="566084"/>
          </a:xfrm>
        </p:grpSpPr>
        <p:cxnSp>
          <p:nvCxnSpPr>
            <p:cNvPr id="8" name="Straight Connector 7">
              <a:extLst>
                <a:ext uri="{FF2B5EF4-FFF2-40B4-BE49-F238E27FC236}">
                  <a16:creationId xmlns:a16="http://schemas.microsoft.com/office/drawing/2014/main" id="{60540B57-EE84-4810-AE57-B54377CC5C83}"/>
                </a:ext>
              </a:extLst>
            </p:cNvPr>
            <p:cNvCxnSpPr>
              <a:cxnSpLocks/>
            </p:cNvCxnSpPr>
            <p:nvPr/>
          </p:nvCxnSpPr>
          <p:spPr>
            <a:xfrm>
              <a:off x="486510" y="6186463"/>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Content Placeholder 5">
              <a:extLst>
                <a:ext uri="{FF2B5EF4-FFF2-40B4-BE49-F238E27FC236}">
                  <a16:creationId xmlns:a16="http://schemas.microsoft.com/office/drawing/2014/main" id="{8F4DC934-EDB5-42C8-A62A-A5CD103CFBA7}"/>
                </a:ext>
              </a:extLst>
            </p:cNvPr>
            <p:cNvPicPr>
              <a:picLocks noChangeAspect="1"/>
            </p:cNvPicPr>
            <p:nvPr/>
          </p:nvPicPr>
          <p:blipFill>
            <a:blip r:embed="rId3"/>
            <a:stretch>
              <a:fillRect/>
            </a:stretch>
          </p:blipFill>
          <p:spPr>
            <a:xfrm>
              <a:off x="413085" y="6246867"/>
              <a:ext cx="2490041" cy="492020"/>
            </a:xfrm>
            <a:prstGeom prst="rect">
              <a:avLst/>
            </a:prstGeom>
          </p:spPr>
        </p:pic>
        <p:pic>
          <p:nvPicPr>
            <p:cNvPr id="12" name="Picture 2" descr="Image result for cornell university logo">
              <a:extLst>
                <a:ext uri="{FF2B5EF4-FFF2-40B4-BE49-F238E27FC236}">
                  <a16:creationId xmlns:a16="http://schemas.microsoft.com/office/drawing/2014/main" id="{AEE3FF0A-AC71-45FD-99A4-8C85EB59D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a:extLst>
              <a:ext uri="{FF2B5EF4-FFF2-40B4-BE49-F238E27FC236}">
                <a16:creationId xmlns:a16="http://schemas.microsoft.com/office/drawing/2014/main" id="{49795BBE-8BA3-42AE-8E02-36F369AC8073}"/>
              </a:ext>
            </a:extLst>
          </p:cNvPr>
          <p:cNvPicPr>
            <a:picLocks noChangeAspect="1"/>
          </p:cNvPicPr>
          <p:nvPr/>
        </p:nvPicPr>
        <p:blipFill>
          <a:blip r:embed="rId4"/>
          <a:stretch>
            <a:fillRect/>
          </a:stretch>
        </p:blipFill>
        <p:spPr>
          <a:xfrm>
            <a:off x="6091988" y="3346683"/>
            <a:ext cx="5494245" cy="1408214"/>
          </a:xfrm>
          <a:prstGeom prst="rect">
            <a:avLst/>
          </a:prstGeom>
        </p:spPr>
      </p:pic>
      <p:pic>
        <p:nvPicPr>
          <p:cNvPr id="10" name="Picture 9">
            <a:extLst>
              <a:ext uri="{FF2B5EF4-FFF2-40B4-BE49-F238E27FC236}">
                <a16:creationId xmlns:a16="http://schemas.microsoft.com/office/drawing/2014/main" id="{21E1DF58-01BD-4B15-B9A6-28542E8990A2}"/>
              </a:ext>
            </a:extLst>
          </p:cNvPr>
          <p:cNvPicPr>
            <a:picLocks noChangeAspect="1"/>
          </p:cNvPicPr>
          <p:nvPr/>
        </p:nvPicPr>
        <p:blipFill>
          <a:blip r:embed="rId5"/>
          <a:stretch>
            <a:fillRect/>
          </a:stretch>
        </p:blipFill>
        <p:spPr>
          <a:xfrm>
            <a:off x="6119195" y="4993600"/>
            <a:ext cx="5467038" cy="1038225"/>
          </a:xfrm>
          <a:prstGeom prst="rect">
            <a:avLst/>
          </a:prstGeom>
        </p:spPr>
      </p:pic>
      <p:pic>
        <p:nvPicPr>
          <p:cNvPr id="3" name="Picture 2">
            <a:extLst>
              <a:ext uri="{FF2B5EF4-FFF2-40B4-BE49-F238E27FC236}">
                <a16:creationId xmlns:a16="http://schemas.microsoft.com/office/drawing/2014/main" id="{F96BA003-2329-4EE5-A9E5-C74D241F888F}"/>
              </a:ext>
            </a:extLst>
          </p:cNvPr>
          <p:cNvPicPr>
            <a:picLocks noChangeAspect="1"/>
          </p:cNvPicPr>
          <p:nvPr/>
        </p:nvPicPr>
        <p:blipFill>
          <a:blip r:embed="rId6"/>
          <a:stretch>
            <a:fillRect/>
          </a:stretch>
        </p:blipFill>
        <p:spPr>
          <a:xfrm>
            <a:off x="413086" y="775516"/>
            <a:ext cx="5682914" cy="2705918"/>
          </a:xfrm>
          <a:prstGeom prst="rect">
            <a:avLst/>
          </a:prstGeom>
        </p:spPr>
      </p:pic>
      <p:pic>
        <p:nvPicPr>
          <p:cNvPr id="4" name="Picture 3">
            <a:extLst>
              <a:ext uri="{FF2B5EF4-FFF2-40B4-BE49-F238E27FC236}">
                <a16:creationId xmlns:a16="http://schemas.microsoft.com/office/drawing/2014/main" id="{63305FBA-2C00-4BF7-A1AA-32FA5B5414BE}"/>
              </a:ext>
            </a:extLst>
          </p:cNvPr>
          <p:cNvPicPr>
            <a:picLocks noChangeAspect="1"/>
          </p:cNvPicPr>
          <p:nvPr/>
        </p:nvPicPr>
        <p:blipFill>
          <a:blip r:embed="rId7"/>
          <a:stretch>
            <a:fillRect/>
          </a:stretch>
        </p:blipFill>
        <p:spPr>
          <a:xfrm>
            <a:off x="486508" y="3531201"/>
            <a:ext cx="5605480" cy="2583032"/>
          </a:xfrm>
          <a:prstGeom prst="rect">
            <a:avLst/>
          </a:prstGeom>
        </p:spPr>
      </p:pic>
      <p:pic>
        <p:nvPicPr>
          <p:cNvPr id="6" name="Picture 5">
            <a:extLst>
              <a:ext uri="{FF2B5EF4-FFF2-40B4-BE49-F238E27FC236}">
                <a16:creationId xmlns:a16="http://schemas.microsoft.com/office/drawing/2014/main" id="{A99C859E-C9E9-427B-86F8-CF543444A76E}"/>
              </a:ext>
            </a:extLst>
          </p:cNvPr>
          <p:cNvPicPr>
            <a:picLocks noChangeAspect="1"/>
          </p:cNvPicPr>
          <p:nvPr/>
        </p:nvPicPr>
        <p:blipFill>
          <a:blip r:embed="rId8"/>
          <a:stretch>
            <a:fillRect/>
          </a:stretch>
        </p:blipFill>
        <p:spPr>
          <a:xfrm>
            <a:off x="6215382" y="826175"/>
            <a:ext cx="5682915" cy="2448278"/>
          </a:xfrm>
          <a:prstGeom prst="rect">
            <a:avLst/>
          </a:prstGeom>
        </p:spPr>
      </p:pic>
      <p:cxnSp>
        <p:nvCxnSpPr>
          <p:cNvPr id="13" name="Straight Connector 12">
            <a:extLst>
              <a:ext uri="{FF2B5EF4-FFF2-40B4-BE49-F238E27FC236}">
                <a16:creationId xmlns:a16="http://schemas.microsoft.com/office/drawing/2014/main" id="{CD20D6F0-47D3-442B-9AA3-3696CDDDAF8F}"/>
              </a:ext>
            </a:extLst>
          </p:cNvPr>
          <p:cNvCxnSpPr>
            <a:cxnSpLocks/>
          </p:cNvCxnSpPr>
          <p:nvPr/>
        </p:nvCxnSpPr>
        <p:spPr>
          <a:xfrm>
            <a:off x="6093996" y="775515"/>
            <a:ext cx="0" cy="5410948"/>
          </a:xfrm>
          <a:prstGeom prst="line">
            <a:avLst/>
          </a:prstGeom>
          <a:ln w="60325">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C60D18F-0451-458A-97EF-8BC99FF844DA}"/>
              </a:ext>
            </a:extLst>
          </p:cNvPr>
          <p:cNvCxnSpPr>
            <a:cxnSpLocks/>
          </p:cNvCxnSpPr>
          <p:nvPr/>
        </p:nvCxnSpPr>
        <p:spPr>
          <a:xfrm flipH="1">
            <a:off x="599742" y="3515292"/>
            <a:ext cx="5494254" cy="0"/>
          </a:xfrm>
          <a:prstGeom prst="line">
            <a:avLst/>
          </a:prstGeom>
          <a:ln w="60325">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F0EB96D-7C73-4E93-B840-8E4B0761C9E7}"/>
              </a:ext>
            </a:extLst>
          </p:cNvPr>
          <p:cNvCxnSpPr>
            <a:cxnSpLocks/>
          </p:cNvCxnSpPr>
          <p:nvPr/>
        </p:nvCxnSpPr>
        <p:spPr>
          <a:xfrm flipH="1">
            <a:off x="6093996" y="3348800"/>
            <a:ext cx="5494254" cy="0"/>
          </a:xfrm>
          <a:prstGeom prst="line">
            <a:avLst/>
          </a:prstGeom>
          <a:ln w="60325">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8609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34802A3-E3EC-4DEE-B9F9-B239B394D41B}"/>
              </a:ext>
            </a:extLst>
          </p:cNvPr>
          <p:cNvPicPr>
            <a:picLocks noChangeAspect="1"/>
          </p:cNvPicPr>
          <p:nvPr/>
        </p:nvPicPr>
        <p:blipFill>
          <a:blip r:embed="rId3"/>
          <a:stretch>
            <a:fillRect/>
          </a:stretch>
        </p:blipFill>
        <p:spPr>
          <a:xfrm>
            <a:off x="710119" y="855231"/>
            <a:ext cx="6108970" cy="5264296"/>
          </a:xfrm>
          <a:prstGeom prst="rect">
            <a:avLst/>
          </a:prstGeom>
        </p:spPr>
      </p:pic>
      <p:sp>
        <p:nvSpPr>
          <p:cNvPr id="2" name="Title 1"/>
          <p:cNvSpPr>
            <a:spLocks noGrp="1"/>
          </p:cNvSpPr>
          <p:nvPr>
            <p:ph type="title"/>
          </p:nvPr>
        </p:nvSpPr>
        <p:spPr>
          <a:xfrm>
            <a:off x="486510" y="117809"/>
            <a:ext cx="9144000" cy="716419"/>
          </a:xfrm>
        </p:spPr>
        <p:txBody>
          <a:bodyPr>
            <a:noAutofit/>
          </a:bodyPr>
          <a:lstStyle/>
          <a:p>
            <a:r>
              <a:rPr lang="en-IN" b="1" dirty="0"/>
              <a:t>Mast Type of truck versus Number of Services colored by Overhead Reach</a:t>
            </a:r>
            <a:endParaRPr lang="en-US" b="1" dirty="0">
              <a:cs typeface="Arial" panose="020B0604020202020204" pitchFamily="34" charset="0"/>
            </a:endParaRPr>
          </a:p>
        </p:txBody>
      </p:sp>
      <p:cxnSp>
        <p:nvCxnSpPr>
          <p:cNvPr id="9" name="Straight Connector 8">
            <a:extLst>
              <a:ext uri="{FF2B5EF4-FFF2-40B4-BE49-F238E27FC236}">
                <a16:creationId xmlns:a16="http://schemas.microsoft.com/office/drawing/2014/main" id="{E20357B8-E77A-4AF6-80D8-F792CD74C827}"/>
              </a:ext>
            </a:extLst>
          </p:cNvPr>
          <p:cNvCxnSpPr>
            <a:cxnSpLocks/>
          </p:cNvCxnSpPr>
          <p:nvPr/>
        </p:nvCxnSpPr>
        <p:spPr>
          <a:xfrm>
            <a:off x="486510" y="6195988"/>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Content Placeholder 5">
            <a:extLst>
              <a:ext uri="{FF2B5EF4-FFF2-40B4-BE49-F238E27FC236}">
                <a16:creationId xmlns:a16="http://schemas.microsoft.com/office/drawing/2014/main" id="{58F6E18C-6F74-422F-822A-E8596D08CB04}"/>
              </a:ext>
            </a:extLst>
          </p:cNvPr>
          <p:cNvPicPr>
            <a:picLocks noChangeAspect="1"/>
          </p:cNvPicPr>
          <p:nvPr/>
        </p:nvPicPr>
        <p:blipFill>
          <a:blip r:embed="rId4"/>
          <a:stretch>
            <a:fillRect/>
          </a:stretch>
        </p:blipFill>
        <p:spPr>
          <a:xfrm>
            <a:off x="413085" y="6246867"/>
            <a:ext cx="2490041" cy="492020"/>
          </a:xfrm>
          <a:prstGeom prst="rect">
            <a:avLst/>
          </a:prstGeom>
        </p:spPr>
      </p:pic>
      <p:grpSp>
        <p:nvGrpSpPr>
          <p:cNvPr id="3" name="Group 2">
            <a:extLst>
              <a:ext uri="{FF2B5EF4-FFF2-40B4-BE49-F238E27FC236}">
                <a16:creationId xmlns:a16="http://schemas.microsoft.com/office/drawing/2014/main" id="{81E97B1C-BB40-4F3C-9408-21E9EB8072A2}"/>
              </a:ext>
            </a:extLst>
          </p:cNvPr>
          <p:cNvGrpSpPr/>
          <p:nvPr/>
        </p:nvGrpSpPr>
        <p:grpSpPr>
          <a:xfrm>
            <a:off x="8220001" y="2273655"/>
            <a:ext cx="1935676" cy="1948137"/>
            <a:chOff x="4219014" y="1905791"/>
            <a:chExt cx="3197627" cy="1641872"/>
          </a:xfrm>
        </p:grpSpPr>
        <p:sp>
          <p:nvSpPr>
            <p:cNvPr id="8" name="TextBox 7">
              <a:extLst>
                <a:ext uri="{FF2B5EF4-FFF2-40B4-BE49-F238E27FC236}">
                  <a16:creationId xmlns:a16="http://schemas.microsoft.com/office/drawing/2014/main" id="{887F73D7-44B5-4DDE-AF8F-7A85C8907A76}"/>
                </a:ext>
              </a:extLst>
            </p:cNvPr>
            <p:cNvSpPr txBox="1"/>
            <p:nvPr/>
          </p:nvSpPr>
          <p:spPr>
            <a:xfrm>
              <a:off x="4219014" y="2378112"/>
              <a:ext cx="3197627" cy="1169551"/>
            </a:xfrm>
            <a:prstGeom prst="rect">
              <a:avLst/>
            </a:prstGeom>
            <a:noFill/>
          </p:spPr>
          <p:txBody>
            <a:bodyPr wrap="square" rtlCol="0">
              <a:spAutoFit/>
            </a:bodyPr>
            <a:lstStyle/>
            <a:p>
              <a:pPr marL="285741" indent="-285741">
                <a:buFont typeface="Arial" panose="020B0604020202020204" pitchFamily="34" charset="0"/>
                <a:buChar char="•"/>
              </a:pPr>
              <a:r>
                <a:rPr lang="en-IN" sz="1400" dirty="0"/>
                <a:t>The plot shows the Mast Types distribution against number of services and how they’re distributed within each overhead reach type</a:t>
              </a:r>
            </a:p>
          </p:txBody>
        </p:sp>
        <p:sp>
          <p:nvSpPr>
            <p:cNvPr id="15" name="Title 11">
              <a:extLst>
                <a:ext uri="{FF2B5EF4-FFF2-40B4-BE49-F238E27FC236}">
                  <a16:creationId xmlns:a16="http://schemas.microsoft.com/office/drawing/2014/main" id="{A17C28FF-F186-4CD4-897C-7E4B45944B01}"/>
                </a:ext>
              </a:extLst>
            </p:cNvPr>
            <p:cNvSpPr txBox="1">
              <a:spLocks/>
            </p:cNvSpPr>
            <p:nvPr/>
          </p:nvSpPr>
          <p:spPr>
            <a:xfrm>
              <a:off x="4233797" y="1905791"/>
              <a:ext cx="2287988" cy="282148"/>
            </a:xfrm>
            <a:prstGeom prst="rect">
              <a:avLst/>
            </a:prstGeom>
          </p:spPr>
          <p:txBody>
            <a:bodyPr vert="horz" lIns="0" tIns="0" rIns="0" bIns="0" rtlCol="0" anchor="t" anchorCtr="0">
              <a:noAutofit/>
            </a:bodyPr>
            <a:lstStyle/>
            <a:p>
              <a:pPr>
                <a:spcAft>
                  <a:spcPts val="400"/>
                </a:spcAft>
              </a:pPr>
              <a:r>
                <a:rPr lang="en-US" sz="1600" kern="800" spc="52" dirty="0">
                  <a:solidFill>
                    <a:srgbClr val="EE3423"/>
                  </a:solidFill>
                  <a:ea typeface="Univers LT Std 57 Condensed" charset="0"/>
                  <a:cs typeface="Univers LT Std 57 Condensed" charset="0"/>
                </a:rPr>
                <a:t>Summary</a:t>
              </a:r>
            </a:p>
          </p:txBody>
        </p:sp>
        <p:pic>
          <p:nvPicPr>
            <p:cNvPr id="17" name="Picture 16">
              <a:extLst>
                <a:ext uri="{FF2B5EF4-FFF2-40B4-BE49-F238E27FC236}">
                  <a16:creationId xmlns:a16="http://schemas.microsoft.com/office/drawing/2014/main" id="{35DA5052-0314-45D2-BCEE-A05F68DEEAAB}"/>
                </a:ext>
              </a:extLst>
            </p:cNvPr>
            <p:cNvPicPr>
              <a:picLocks/>
            </p:cNvPicPr>
            <p:nvPr/>
          </p:nvPicPr>
          <p:blipFill>
            <a:blip r:embed="rId5"/>
            <a:stretch>
              <a:fillRect/>
            </a:stretch>
          </p:blipFill>
          <p:spPr>
            <a:xfrm>
              <a:off x="4257195" y="2213494"/>
              <a:ext cx="2971801" cy="18288"/>
            </a:xfrm>
            <a:prstGeom prst="rect">
              <a:avLst/>
            </a:prstGeom>
          </p:spPr>
        </p:pic>
      </p:grpSp>
      <p:pic>
        <p:nvPicPr>
          <p:cNvPr id="14" name="Picture 2" descr="Image result for cornell university logo">
            <a:extLst>
              <a:ext uri="{FF2B5EF4-FFF2-40B4-BE49-F238E27FC236}">
                <a16:creationId xmlns:a16="http://schemas.microsoft.com/office/drawing/2014/main" id="{388CA548-5F43-40E2-B981-F06A1C0D44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184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510" y="284020"/>
            <a:ext cx="9144000" cy="716419"/>
          </a:xfrm>
        </p:spPr>
        <p:txBody>
          <a:bodyPr>
            <a:noAutofit/>
          </a:bodyPr>
          <a:lstStyle/>
          <a:p>
            <a:r>
              <a:rPr lang="en-US" b="1" dirty="0">
                <a:cs typeface="Arial" panose="020B0604020202020204" pitchFamily="34" charset="0"/>
              </a:rPr>
              <a:t>Overhead Reach analysis</a:t>
            </a:r>
            <a:br>
              <a:rPr lang="en-US" b="1" dirty="0">
                <a:cs typeface="Arial" panose="020B0604020202020204" pitchFamily="34" charset="0"/>
              </a:rPr>
            </a:br>
            <a:endParaRPr lang="en-US" b="1" dirty="0">
              <a:cs typeface="Arial" panose="020B0604020202020204" pitchFamily="34" charset="0"/>
            </a:endParaRPr>
          </a:p>
        </p:txBody>
      </p:sp>
      <p:cxnSp>
        <p:nvCxnSpPr>
          <p:cNvPr id="9" name="Straight Connector 8">
            <a:extLst>
              <a:ext uri="{FF2B5EF4-FFF2-40B4-BE49-F238E27FC236}">
                <a16:creationId xmlns:a16="http://schemas.microsoft.com/office/drawing/2014/main" id="{E20357B8-E77A-4AF6-80D8-F792CD74C827}"/>
              </a:ext>
            </a:extLst>
          </p:cNvPr>
          <p:cNvCxnSpPr>
            <a:cxnSpLocks/>
          </p:cNvCxnSpPr>
          <p:nvPr/>
        </p:nvCxnSpPr>
        <p:spPr>
          <a:xfrm>
            <a:off x="486510" y="6195988"/>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Content Placeholder 5">
            <a:extLst>
              <a:ext uri="{FF2B5EF4-FFF2-40B4-BE49-F238E27FC236}">
                <a16:creationId xmlns:a16="http://schemas.microsoft.com/office/drawing/2014/main" id="{58F6E18C-6F74-422F-822A-E8596D08CB04}"/>
              </a:ext>
            </a:extLst>
          </p:cNvPr>
          <p:cNvPicPr>
            <a:picLocks noChangeAspect="1"/>
          </p:cNvPicPr>
          <p:nvPr/>
        </p:nvPicPr>
        <p:blipFill>
          <a:blip r:embed="rId2"/>
          <a:stretch>
            <a:fillRect/>
          </a:stretch>
        </p:blipFill>
        <p:spPr>
          <a:xfrm>
            <a:off x="413085" y="6246867"/>
            <a:ext cx="2490041" cy="492020"/>
          </a:xfrm>
          <a:prstGeom prst="rect">
            <a:avLst/>
          </a:prstGeom>
        </p:spPr>
      </p:pic>
      <p:sp>
        <p:nvSpPr>
          <p:cNvPr id="7" name="TextBox 6">
            <a:extLst>
              <a:ext uri="{FF2B5EF4-FFF2-40B4-BE49-F238E27FC236}">
                <a16:creationId xmlns:a16="http://schemas.microsoft.com/office/drawing/2014/main" id="{22698743-1D97-4AC9-B4E1-AE57EC4C4328}"/>
              </a:ext>
            </a:extLst>
          </p:cNvPr>
          <p:cNvSpPr txBox="1"/>
          <p:nvPr/>
        </p:nvSpPr>
        <p:spPr>
          <a:xfrm>
            <a:off x="5830454" y="4961745"/>
            <a:ext cx="5875031" cy="954107"/>
          </a:xfrm>
          <a:prstGeom prst="rect">
            <a:avLst/>
          </a:prstGeom>
          <a:noFill/>
        </p:spPr>
        <p:txBody>
          <a:bodyPr wrap="square" rtlCol="0">
            <a:spAutoFit/>
          </a:bodyPr>
          <a:lstStyle/>
          <a:p>
            <a:pPr marL="285750" indent="-285750">
              <a:buFont typeface="Arial" panose="020B0604020202020204" pitchFamily="34" charset="0"/>
              <a:buChar char="•"/>
            </a:pPr>
            <a:r>
              <a:rPr lang="en-IN" sz="1400" dirty="0"/>
              <a:t>The first plot against time indicates that the Stand-up group truck is the oldest type compared to the others which are relatively new.</a:t>
            </a:r>
          </a:p>
          <a:p>
            <a:pPr marL="285750" indent="-285750">
              <a:buFont typeface="Arial" panose="020B0604020202020204" pitchFamily="34" charset="0"/>
              <a:buChar char="•"/>
            </a:pPr>
            <a:r>
              <a:rPr lang="en-IN" sz="1400" dirty="0"/>
              <a:t>The second plot indicates from the Count of Overhead Reach Count plot, Pacer group truck has the most number services.</a:t>
            </a:r>
          </a:p>
        </p:txBody>
      </p:sp>
      <p:sp>
        <p:nvSpPr>
          <p:cNvPr id="11" name="Title 11">
            <a:extLst>
              <a:ext uri="{FF2B5EF4-FFF2-40B4-BE49-F238E27FC236}">
                <a16:creationId xmlns:a16="http://schemas.microsoft.com/office/drawing/2014/main" id="{0FD1D453-481C-4ED7-80E2-10044816DD2A}"/>
              </a:ext>
            </a:extLst>
          </p:cNvPr>
          <p:cNvSpPr txBox="1">
            <a:spLocks/>
          </p:cNvSpPr>
          <p:nvPr/>
        </p:nvSpPr>
        <p:spPr>
          <a:xfrm>
            <a:off x="5923422" y="4558798"/>
            <a:ext cx="2287988" cy="282148"/>
          </a:xfrm>
          <a:prstGeom prst="rect">
            <a:avLst/>
          </a:prstGeom>
        </p:spPr>
        <p:txBody>
          <a:bodyPr vert="horz" lIns="0" tIns="0" rIns="0" bIns="0" rtlCol="0" anchor="t" anchorCtr="0">
            <a:noAutofit/>
          </a:bodyPr>
          <a:lstStyle/>
          <a:p>
            <a:pPr>
              <a:spcAft>
                <a:spcPts val="400"/>
              </a:spcAft>
            </a:pPr>
            <a:r>
              <a:rPr lang="en-US" sz="1600" kern="800" spc="52" dirty="0">
                <a:solidFill>
                  <a:srgbClr val="EE3423"/>
                </a:solidFill>
                <a:ea typeface="Univers LT Std 57 Condensed" charset="0"/>
                <a:cs typeface="Univers LT Std 57 Condensed" charset="0"/>
              </a:rPr>
              <a:t>Summary</a:t>
            </a:r>
          </a:p>
        </p:txBody>
      </p:sp>
      <p:cxnSp>
        <p:nvCxnSpPr>
          <p:cNvPr id="15" name="Straight Connector 14">
            <a:extLst>
              <a:ext uri="{FF2B5EF4-FFF2-40B4-BE49-F238E27FC236}">
                <a16:creationId xmlns:a16="http://schemas.microsoft.com/office/drawing/2014/main" id="{11AF5D6A-1BF8-4179-A196-AF9760BE34E8}"/>
              </a:ext>
            </a:extLst>
          </p:cNvPr>
          <p:cNvCxnSpPr>
            <a:cxnSpLocks/>
          </p:cNvCxnSpPr>
          <p:nvPr/>
        </p:nvCxnSpPr>
        <p:spPr>
          <a:xfrm>
            <a:off x="5918029" y="741397"/>
            <a:ext cx="0" cy="3717193"/>
          </a:xfrm>
          <a:prstGeom prst="line">
            <a:avLst/>
          </a:prstGeom>
          <a:ln w="60325">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AF0CB3B5-899E-456F-8567-F722224FBD70}"/>
              </a:ext>
            </a:extLst>
          </p:cNvPr>
          <p:cNvPicPr>
            <a:picLocks/>
          </p:cNvPicPr>
          <p:nvPr/>
        </p:nvPicPr>
        <p:blipFill>
          <a:blip r:embed="rId3"/>
          <a:stretch>
            <a:fillRect/>
          </a:stretch>
        </p:blipFill>
        <p:spPr>
          <a:xfrm>
            <a:off x="5906081" y="4857241"/>
            <a:ext cx="2971801" cy="18288"/>
          </a:xfrm>
          <a:prstGeom prst="rect">
            <a:avLst/>
          </a:prstGeom>
        </p:spPr>
      </p:pic>
      <p:pic>
        <p:nvPicPr>
          <p:cNvPr id="24" name="Picture 2" descr="Image result for cornell university logo">
            <a:extLst>
              <a:ext uri="{FF2B5EF4-FFF2-40B4-BE49-F238E27FC236}">
                <a16:creationId xmlns:a16="http://schemas.microsoft.com/office/drawing/2014/main" id="{5E7FEF3E-EC4D-4E47-BF5E-0DB47F1A6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92B4621-AA76-40D1-AE2B-21622717F8F9}"/>
              </a:ext>
            </a:extLst>
          </p:cNvPr>
          <p:cNvPicPr>
            <a:picLocks noChangeAspect="1"/>
          </p:cNvPicPr>
          <p:nvPr/>
        </p:nvPicPr>
        <p:blipFill>
          <a:blip r:embed="rId5"/>
          <a:stretch>
            <a:fillRect/>
          </a:stretch>
        </p:blipFill>
        <p:spPr>
          <a:xfrm>
            <a:off x="612760" y="766924"/>
            <a:ext cx="5149696" cy="5288996"/>
          </a:xfrm>
          <a:prstGeom prst="rect">
            <a:avLst/>
          </a:prstGeom>
        </p:spPr>
      </p:pic>
      <p:pic>
        <p:nvPicPr>
          <p:cNvPr id="6" name="Picture 5">
            <a:extLst>
              <a:ext uri="{FF2B5EF4-FFF2-40B4-BE49-F238E27FC236}">
                <a16:creationId xmlns:a16="http://schemas.microsoft.com/office/drawing/2014/main" id="{988718F6-A44B-4528-B109-1B8D5A908631}"/>
              </a:ext>
            </a:extLst>
          </p:cNvPr>
          <p:cNvPicPr>
            <a:picLocks noChangeAspect="1"/>
          </p:cNvPicPr>
          <p:nvPr/>
        </p:nvPicPr>
        <p:blipFill>
          <a:blip r:embed="rId6"/>
          <a:stretch>
            <a:fillRect/>
          </a:stretch>
        </p:blipFill>
        <p:spPr>
          <a:xfrm>
            <a:off x="5986023" y="766924"/>
            <a:ext cx="5719451" cy="3705657"/>
          </a:xfrm>
          <a:prstGeom prst="rect">
            <a:avLst/>
          </a:prstGeom>
        </p:spPr>
      </p:pic>
    </p:spTree>
    <p:extLst>
      <p:ext uri="{BB962C8B-B14F-4D97-AF65-F5344CB8AC3E}">
        <p14:creationId xmlns:p14="http://schemas.microsoft.com/office/powerpoint/2010/main" val="3405968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7C043D-AF0D-41B9-9EDE-F3BA93EE7641}"/>
              </a:ext>
            </a:extLst>
          </p:cNvPr>
          <p:cNvPicPr>
            <a:picLocks noChangeAspect="1"/>
          </p:cNvPicPr>
          <p:nvPr/>
        </p:nvPicPr>
        <p:blipFill>
          <a:blip r:embed="rId3"/>
          <a:stretch>
            <a:fillRect/>
          </a:stretch>
        </p:blipFill>
        <p:spPr>
          <a:xfrm>
            <a:off x="6506226" y="760185"/>
            <a:ext cx="4316259" cy="2663749"/>
          </a:xfrm>
          <a:prstGeom prst="rect">
            <a:avLst/>
          </a:prstGeom>
        </p:spPr>
      </p:pic>
      <p:sp>
        <p:nvSpPr>
          <p:cNvPr id="2" name="Title 1"/>
          <p:cNvSpPr>
            <a:spLocks noGrp="1"/>
          </p:cNvSpPr>
          <p:nvPr>
            <p:ph type="title"/>
          </p:nvPr>
        </p:nvSpPr>
        <p:spPr>
          <a:xfrm>
            <a:off x="486510" y="150150"/>
            <a:ext cx="9144000" cy="716419"/>
          </a:xfrm>
        </p:spPr>
        <p:txBody>
          <a:bodyPr>
            <a:noAutofit/>
          </a:bodyPr>
          <a:lstStyle/>
          <a:p>
            <a:r>
              <a:rPr lang="en-US" b="1" dirty="0">
                <a:cs typeface="Arial" panose="020B0604020202020204" pitchFamily="34" charset="0"/>
              </a:rPr>
              <a:t>SM Trucks versus Non-SM Trucks</a:t>
            </a:r>
          </a:p>
        </p:txBody>
      </p:sp>
      <p:grpSp>
        <p:nvGrpSpPr>
          <p:cNvPr id="3" name="Group 2">
            <a:extLst>
              <a:ext uri="{FF2B5EF4-FFF2-40B4-BE49-F238E27FC236}">
                <a16:creationId xmlns:a16="http://schemas.microsoft.com/office/drawing/2014/main" id="{E88476CB-87D4-4051-BA3C-20EAE9EF2641}"/>
              </a:ext>
            </a:extLst>
          </p:cNvPr>
          <p:cNvGrpSpPr/>
          <p:nvPr/>
        </p:nvGrpSpPr>
        <p:grpSpPr>
          <a:xfrm>
            <a:off x="674792" y="4323501"/>
            <a:ext cx="4891316" cy="1640177"/>
            <a:chOff x="645188" y="3644772"/>
            <a:chExt cx="4891316" cy="1640177"/>
          </a:xfrm>
        </p:grpSpPr>
        <p:sp>
          <p:nvSpPr>
            <p:cNvPr id="4" name="Rectangle 3">
              <a:extLst>
                <a:ext uri="{FF2B5EF4-FFF2-40B4-BE49-F238E27FC236}">
                  <a16:creationId xmlns:a16="http://schemas.microsoft.com/office/drawing/2014/main" id="{06C28BF8-348A-4CCB-A556-DA1D0A827AD9}"/>
                </a:ext>
              </a:extLst>
            </p:cNvPr>
            <p:cNvSpPr/>
            <p:nvPr/>
          </p:nvSpPr>
          <p:spPr>
            <a:xfrm>
              <a:off x="645189" y="3644772"/>
              <a:ext cx="1024255" cy="338554"/>
            </a:xfrm>
            <a:prstGeom prst="rect">
              <a:avLst/>
            </a:prstGeom>
          </p:spPr>
          <p:txBody>
            <a:bodyPr wrap="none">
              <a:spAutoFit/>
            </a:bodyPr>
            <a:lstStyle/>
            <a:p>
              <a:pPr>
                <a:spcAft>
                  <a:spcPts val="400"/>
                </a:spcAft>
              </a:pPr>
              <a:r>
                <a:rPr lang="en-US" sz="1600" kern="800" spc="52" dirty="0">
                  <a:solidFill>
                    <a:srgbClr val="EE3423"/>
                  </a:solidFill>
                  <a:ea typeface="Univers LT Std 57 Condensed" charset="0"/>
                  <a:cs typeface="Univers LT Std 57 Condensed" charset="0"/>
                </a:rPr>
                <a:t>Summary</a:t>
              </a:r>
            </a:p>
          </p:txBody>
        </p:sp>
        <p:pic>
          <p:nvPicPr>
            <p:cNvPr id="14" name="Picture 13">
              <a:extLst>
                <a:ext uri="{FF2B5EF4-FFF2-40B4-BE49-F238E27FC236}">
                  <a16:creationId xmlns:a16="http://schemas.microsoft.com/office/drawing/2014/main" id="{DCB08E4A-3F57-4D53-8D37-9A94292E99A9}"/>
                </a:ext>
              </a:extLst>
            </p:cNvPr>
            <p:cNvPicPr>
              <a:picLocks/>
            </p:cNvPicPr>
            <p:nvPr/>
          </p:nvPicPr>
          <p:blipFill>
            <a:blip r:embed="rId4"/>
            <a:stretch>
              <a:fillRect/>
            </a:stretch>
          </p:blipFill>
          <p:spPr>
            <a:xfrm>
              <a:off x="719648" y="3974182"/>
              <a:ext cx="2971801" cy="18288"/>
            </a:xfrm>
            <a:prstGeom prst="rect">
              <a:avLst/>
            </a:prstGeom>
          </p:spPr>
        </p:pic>
        <p:sp>
          <p:nvSpPr>
            <p:cNvPr id="15" name="TextBox 14">
              <a:extLst>
                <a:ext uri="{FF2B5EF4-FFF2-40B4-BE49-F238E27FC236}">
                  <a16:creationId xmlns:a16="http://schemas.microsoft.com/office/drawing/2014/main" id="{DF27F0F2-8C59-4033-80EA-0FDF6A7863A2}"/>
                </a:ext>
              </a:extLst>
            </p:cNvPr>
            <p:cNvSpPr txBox="1"/>
            <p:nvPr/>
          </p:nvSpPr>
          <p:spPr>
            <a:xfrm>
              <a:off x="645188" y="4115398"/>
              <a:ext cx="4891316" cy="1169551"/>
            </a:xfrm>
            <a:prstGeom prst="rect">
              <a:avLst/>
            </a:prstGeom>
            <a:noFill/>
          </p:spPr>
          <p:txBody>
            <a:bodyPr wrap="square" rtlCol="0">
              <a:spAutoFit/>
            </a:bodyPr>
            <a:lstStyle/>
            <a:p>
              <a:pPr marL="171450" indent="-171450">
                <a:buFont typeface="Arial" panose="020B0604020202020204" pitchFamily="34" charset="0"/>
                <a:buChar char="•"/>
              </a:pPr>
              <a:r>
                <a:rPr lang="en-IN" sz="1400" dirty="0"/>
                <a:t>Non-SM trucks are generally newer than SM trucks</a:t>
              </a:r>
            </a:p>
            <a:p>
              <a:pPr marL="171450" indent="-171450">
                <a:buFont typeface="Arial" panose="020B0604020202020204" pitchFamily="34" charset="0"/>
                <a:buChar char="•"/>
              </a:pPr>
              <a:r>
                <a:rPr lang="en-IN" sz="1400" dirty="0"/>
                <a:t>For Overhead Reach, PACER is the most common; 3-WH and STAND-</a:t>
              </a:r>
              <a:r>
                <a:rPr lang="en-US" altLang="zh-CN" sz="1400" dirty="0"/>
                <a:t>UP have a higher proportion in non-SM trucks</a:t>
              </a:r>
            </a:p>
            <a:p>
              <a:pPr marL="171450" indent="-171450">
                <a:buFont typeface="Arial" panose="020B0604020202020204" pitchFamily="34" charset="0"/>
                <a:buChar char="•"/>
              </a:pPr>
              <a:r>
                <a:rPr lang="en-IN" sz="1400" dirty="0"/>
                <a:t>For Mast Type, C40 is most common; C30, C35 and C50 are also very common</a:t>
              </a:r>
            </a:p>
          </p:txBody>
        </p:sp>
      </p:grpSp>
      <p:cxnSp>
        <p:nvCxnSpPr>
          <p:cNvPr id="13" name="Straight Connector 12">
            <a:extLst>
              <a:ext uri="{FF2B5EF4-FFF2-40B4-BE49-F238E27FC236}">
                <a16:creationId xmlns:a16="http://schemas.microsoft.com/office/drawing/2014/main" id="{B1473289-8890-49A1-A65D-50F092C54402}"/>
              </a:ext>
            </a:extLst>
          </p:cNvPr>
          <p:cNvCxnSpPr>
            <a:cxnSpLocks/>
          </p:cNvCxnSpPr>
          <p:nvPr/>
        </p:nvCxnSpPr>
        <p:spPr>
          <a:xfrm>
            <a:off x="5918029" y="741397"/>
            <a:ext cx="0" cy="3717193"/>
          </a:xfrm>
          <a:prstGeom prst="line">
            <a:avLst/>
          </a:prstGeom>
          <a:ln w="60325">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671F5F51-2708-40C5-B770-1D70B52AE3BB}"/>
              </a:ext>
            </a:extLst>
          </p:cNvPr>
          <p:cNvGrpSpPr/>
          <p:nvPr/>
        </p:nvGrpSpPr>
        <p:grpSpPr>
          <a:xfrm>
            <a:off x="413085" y="6186463"/>
            <a:ext cx="10761317" cy="566084"/>
            <a:chOff x="413085" y="6186463"/>
            <a:chExt cx="10761317" cy="566084"/>
          </a:xfrm>
        </p:grpSpPr>
        <p:cxnSp>
          <p:nvCxnSpPr>
            <p:cNvPr id="9" name="Straight Connector 8">
              <a:extLst>
                <a:ext uri="{FF2B5EF4-FFF2-40B4-BE49-F238E27FC236}">
                  <a16:creationId xmlns:a16="http://schemas.microsoft.com/office/drawing/2014/main" id="{E20357B8-E77A-4AF6-80D8-F792CD74C827}"/>
                </a:ext>
              </a:extLst>
            </p:cNvPr>
            <p:cNvCxnSpPr>
              <a:cxnSpLocks/>
            </p:cNvCxnSpPr>
            <p:nvPr/>
          </p:nvCxnSpPr>
          <p:spPr>
            <a:xfrm>
              <a:off x="486510" y="6186463"/>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Content Placeholder 5">
              <a:extLst>
                <a:ext uri="{FF2B5EF4-FFF2-40B4-BE49-F238E27FC236}">
                  <a16:creationId xmlns:a16="http://schemas.microsoft.com/office/drawing/2014/main" id="{58F6E18C-6F74-422F-822A-E8596D08CB04}"/>
                </a:ext>
              </a:extLst>
            </p:cNvPr>
            <p:cNvPicPr>
              <a:picLocks noChangeAspect="1"/>
            </p:cNvPicPr>
            <p:nvPr/>
          </p:nvPicPr>
          <p:blipFill>
            <a:blip r:embed="rId5"/>
            <a:stretch>
              <a:fillRect/>
            </a:stretch>
          </p:blipFill>
          <p:spPr>
            <a:xfrm>
              <a:off x="413085" y="6246867"/>
              <a:ext cx="2490041" cy="492020"/>
            </a:xfrm>
            <a:prstGeom prst="rect">
              <a:avLst/>
            </a:prstGeom>
          </p:spPr>
        </p:pic>
        <p:pic>
          <p:nvPicPr>
            <p:cNvPr id="16" name="Picture 2" descr="Image result for cornell university logo">
              <a:extLst>
                <a:ext uri="{FF2B5EF4-FFF2-40B4-BE49-F238E27FC236}">
                  <a16:creationId xmlns:a16="http://schemas.microsoft.com/office/drawing/2014/main" id="{4B86830E-6A6C-4699-BBF8-E7E5B357CF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7">
            <a:extLst>
              <a:ext uri="{FF2B5EF4-FFF2-40B4-BE49-F238E27FC236}">
                <a16:creationId xmlns:a16="http://schemas.microsoft.com/office/drawing/2014/main" id="{FF565102-C5D3-4639-BAF3-8E6160549AB3}"/>
              </a:ext>
            </a:extLst>
          </p:cNvPr>
          <p:cNvPicPr>
            <a:picLocks noChangeAspect="1"/>
          </p:cNvPicPr>
          <p:nvPr/>
        </p:nvPicPr>
        <p:blipFill>
          <a:blip r:embed="rId7"/>
          <a:stretch>
            <a:fillRect/>
          </a:stretch>
        </p:blipFill>
        <p:spPr>
          <a:xfrm>
            <a:off x="719647" y="778487"/>
            <a:ext cx="4846449" cy="3394654"/>
          </a:xfrm>
          <a:prstGeom prst="rect">
            <a:avLst/>
          </a:prstGeom>
        </p:spPr>
      </p:pic>
      <p:pic>
        <p:nvPicPr>
          <p:cNvPr id="17" name="Picture 16">
            <a:extLst>
              <a:ext uri="{FF2B5EF4-FFF2-40B4-BE49-F238E27FC236}">
                <a16:creationId xmlns:a16="http://schemas.microsoft.com/office/drawing/2014/main" id="{7D63F4AC-6DAD-45B9-A0E5-0FAF54FBED01}"/>
              </a:ext>
            </a:extLst>
          </p:cNvPr>
          <p:cNvPicPr>
            <a:picLocks noChangeAspect="1"/>
          </p:cNvPicPr>
          <p:nvPr/>
        </p:nvPicPr>
        <p:blipFill>
          <a:blip r:embed="rId8"/>
          <a:stretch>
            <a:fillRect/>
          </a:stretch>
        </p:blipFill>
        <p:spPr>
          <a:xfrm>
            <a:off x="6506227" y="3519811"/>
            <a:ext cx="4316254" cy="2663746"/>
          </a:xfrm>
          <a:prstGeom prst="rect">
            <a:avLst/>
          </a:prstGeom>
        </p:spPr>
      </p:pic>
    </p:spTree>
    <p:extLst>
      <p:ext uri="{BB962C8B-B14F-4D97-AF65-F5344CB8AC3E}">
        <p14:creationId xmlns:p14="http://schemas.microsoft.com/office/powerpoint/2010/main" val="1131486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508" y="119113"/>
            <a:ext cx="9144000" cy="716419"/>
          </a:xfrm>
        </p:spPr>
        <p:txBody>
          <a:bodyPr>
            <a:noAutofit/>
          </a:bodyPr>
          <a:lstStyle/>
          <a:p>
            <a:r>
              <a:rPr lang="en-US" b="1" dirty="0"/>
              <a:t>Content</a:t>
            </a:r>
            <a:endParaRPr lang="en-US" sz="2800" b="1" dirty="0">
              <a:cs typeface="Arial" panose="020B0604020202020204" pitchFamily="34" charset="0"/>
            </a:endParaRPr>
          </a:p>
        </p:txBody>
      </p:sp>
      <p:sp>
        <p:nvSpPr>
          <p:cNvPr id="3" name="Rectangle 2">
            <a:extLst>
              <a:ext uri="{FF2B5EF4-FFF2-40B4-BE49-F238E27FC236}">
                <a16:creationId xmlns:a16="http://schemas.microsoft.com/office/drawing/2014/main" id="{651C7AE8-71DA-4CA9-98A3-6A0FBF5CF1AB}"/>
              </a:ext>
            </a:extLst>
          </p:cNvPr>
          <p:cNvSpPr/>
          <p:nvPr/>
        </p:nvSpPr>
        <p:spPr>
          <a:xfrm>
            <a:off x="729007" y="1150865"/>
            <a:ext cx="6096000" cy="1938992"/>
          </a:xfrm>
          <a:prstGeom prst="rect">
            <a:avLst/>
          </a:prstGeom>
        </p:spPr>
        <p:txBody>
          <a:bodyPr>
            <a:spAutoFit/>
          </a:bodyPr>
          <a:lstStyle/>
          <a:p>
            <a:pPr marL="285741" indent="-285741">
              <a:buFont typeface="Arial" panose="020B0604020202020204" pitchFamily="34" charset="0"/>
              <a:buChar char="•"/>
            </a:pPr>
            <a:r>
              <a:rPr lang="en-US" sz="2000" dirty="0"/>
              <a:t>Background</a:t>
            </a:r>
          </a:p>
          <a:p>
            <a:pPr marL="285741" indent="-285741">
              <a:buFont typeface="Arial" panose="020B0604020202020204" pitchFamily="34" charset="0"/>
              <a:buChar char="•"/>
            </a:pPr>
            <a:r>
              <a:rPr lang="en-US" sz="2000" dirty="0"/>
              <a:t>Objective and Data Pre-processing</a:t>
            </a:r>
          </a:p>
          <a:p>
            <a:pPr marL="285741" indent="-285741">
              <a:buFont typeface="Arial" panose="020B0604020202020204" pitchFamily="34" charset="0"/>
              <a:buChar char="•"/>
            </a:pPr>
            <a:r>
              <a:rPr lang="en-US" sz="2000" dirty="0"/>
              <a:t>Scheduled Maintenance Time Period Analysis</a:t>
            </a:r>
          </a:p>
          <a:p>
            <a:pPr marL="285741" indent="-285741">
              <a:buFont typeface="Arial" panose="020B0604020202020204" pitchFamily="34" charset="0"/>
              <a:buChar char="•"/>
            </a:pPr>
            <a:r>
              <a:rPr lang="en-US" sz="2000" dirty="0"/>
              <a:t>Cost Ownership Analysis</a:t>
            </a:r>
          </a:p>
          <a:p>
            <a:pPr marL="285741" indent="-285741">
              <a:buFont typeface="Arial" panose="020B0604020202020204" pitchFamily="34" charset="0"/>
              <a:buChar char="•"/>
            </a:pPr>
            <a:r>
              <a:rPr lang="en-US" sz="2000" dirty="0"/>
              <a:t>Optimal Service Interval Prediction</a:t>
            </a:r>
          </a:p>
          <a:p>
            <a:pPr marL="285741" indent="-285741">
              <a:buFont typeface="Arial" panose="020B0604020202020204" pitchFamily="34" charset="0"/>
              <a:buChar char="•"/>
            </a:pPr>
            <a:r>
              <a:rPr lang="en-US" sz="2000" dirty="0"/>
              <a:t>Conclusion</a:t>
            </a:r>
          </a:p>
        </p:txBody>
      </p:sp>
      <p:pic>
        <p:nvPicPr>
          <p:cNvPr id="13" name="Picture 12">
            <a:extLst>
              <a:ext uri="{FF2B5EF4-FFF2-40B4-BE49-F238E27FC236}">
                <a16:creationId xmlns:a16="http://schemas.microsoft.com/office/drawing/2014/main" id="{23F76BA4-9970-40B1-9CFE-CB968DD48EF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6508" y="3542472"/>
            <a:ext cx="10687892" cy="2616645"/>
          </a:xfrm>
          <a:prstGeom prst="rect">
            <a:avLst/>
          </a:prstGeom>
        </p:spPr>
      </p:pic>
      <p:pic>
        <p:nvPicPr>
          <p:cNvPr id="11" name="Picture 10">
            <a:extLst>
              <a:ext uri="{FF2B5EF4-FFF2-40B4-BE49-F238E27FC236}">
                <a16:creationId xmlns:a16="http://schemas.microsoft.com/office/drawing/2014/main" id="{FC072740-91DB-4430-A1C6-CF90571F474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20077" y="939520"/>
            <a:ext cx="2900132" cy="1158596"/>
          </a:xfrm>
          <a:prstGeom prst="rect">
            <a:avLst/>
          </a:prstGeom>
        </p:spPr>
      </p:pic>
      <p:pic>
        <p:nvPicPr>
          <p:cNvPr id="12" name="Picture 11">
            <a:extLst>
              <a:ext uri="{FF2B5EF4-FFF2-40B4-BE49-F238E27FC236}">
                <a16:creationId xmlns:a16="http://schemas.microsoft.com/office/drawing/2014/main" id="{42AD3F7D-E5A0-4634-8D84-8F3E3B8E960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20725" y="2128707"/>
            <a:ext cx="1298836" cy="1329935"/>
          </a:xfrm>
          <a:prstGeom prst="rect">
            <a:avLst/>
          </a:prstGeom>
        </p:spPr>
      </p:pic>
      <p:cxnSp>
        <p:nvCxnSpPr>
          <p:cNvPr id="16" name="Straight Connector 15">
            <a:extLst>
              <a:ext uri="{FF2B5EF4-FFF2-40B4-BE49-F238E27FC236}">
                <a16:creationId xmlns:a16="http://schemas.microsoft.com/office/drawing/2014/main" id="{70460A28-9E67-4A29-8841-36420F554A8D}"/>
              </a:ext>
            </a:extLst>
          </p:cNvPr>
          <p:cNvCxnSpPr>
            <a:cxnSpLocks/>
          </p:cNvCxnSpPr>
          <p:nvPr/>
        </p:nvCxnSpPr>
        <p:spPr>
          <a:xfrm>
            <a:off x="7213690" y="723302"/>
            <a:ext cx="0" cy="2819170"/>
          </a:xfrm>
          <a:prstGeom prst="line">
            <a:avLst/>
          </a:prstGeom>
          <a:ln w="60325">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AFB232EC-36D8-4EC6-A776-DA38AC5BFAA3}"/>
              </a:ext>
            </a:extLst>
          </p:cNvPr>
          <p:cNvGrpSpPr/>
          <p:nvPr/>
        </p:nvGrpSpPr>
        <p:grpSpPr>
          <a:xfrm>
            <a:off x="413085" y="6186463"/>
            <a:ext cx="10761317" cy="566084"/>
            <a:chOff x="413085" y="6186463"/>
            <a:chExt cx="10761317" cy="566084"/>
          </a:xfrm>
        </p:grpSpPr>
        <p:cxnSp>
          <p:nvCxnSpPr>
            <p:cNvPr id="15" name="Straight Connector 14">
              <a:extLst>
                <a:ext uri="{FF2B5EF4-FFF2-40B4-BE49-F238E27FC236}">
                  <a16:creationId xmlns:a16="http://schemas.microsoft.com/office/drawing/2014/main" id="{88E1D66F-42FA-463B-9D06-6DFEE63C9D80}"/>
                </a:ext>
              </a:extLst>
            </p:cNvPr>
            <p:cNvCxnSpPr>
              <a:cxnSpLocks/>
            </p:cNvCxnSpPr>
            <p:nvPr/>
          </p:nvCxnSpPr>
          <p:spPr>
            <a:xfrm>
              <a:off x="486510" y="6186463"/>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Content Placeholder 5">
              <a:extLst>
                <a:ext uri="{FF2B5EF4-FFF2-40B4-BE49-F238E27FC236}">
                  <a16:creationId xmlns:a16="http://schemas.microsoft.com/office/drawing/2014/main" id="{D61A22C8-A0E7-42B8-B54A-C2827926E3EA}"/>
                </a:ext>
              </a:extLst>
            </p:cNvPr>
            <p:cNvPicPr>
              <a:picLocks noChangeAspect="1"/>
            </p:cNvPicPr>
            <p:nvPr/>
          </p:nvPicPr>
          <p:blipFill>
            <a:blip r:embed="rId5"/>
            <a:stretch>
              <a:fillRect/>
            </a:stretch>
          </p:blipFill>
          <p:spPr>
            <a:xfrm>
              <a:off x="413085" y="6246867"/>
              <a:ext cx="2490041" cy="492020"/>
            </a:xfrm>
            <a:prstGeom prst="rect">
              <a:avLst/>
            </a:prstGeom>
          </p:spPr>
        </p:pic>
        <p:pic>
          <p:nvPicPr>
            <p:cNvPr id="18" name="Picture 2" descr="Image result for cornell university logo">
              <a:extLst>
                <a:ext uri="{FF2B5EF4-FFF2-40B4-BE49-F238E27FC236}">
                  <a16:creationId xmlns:a16="http://schemas.microsoft.com/office/drawing/2014/main" id="{D631CCCA-D989-4C26-A174-761B150A15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36581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510" y="150150"/>
            <a:ext cx="9144000" cy="716419"/>
          </a:xfrm>
        </p:spPr>
        <p:txBody>
          <a:bodyPr>
            <a:noAutofit/>
          </a:bodyPr>
          <a:lstStyle/>
          <a:p>
            <a:r>
              <a:rPr lang="en-US" b="1" dirty="0">
                <a:cs typeface="Arial" panose="020B0604020202020204" pitchFamily="34" charset="0"/>
              </a:rPr>
              <a:t>SM Trucks versus Non-SM Trucks</a:t>
            </a:r>
          </a:p>
        </p:txBody>
      </p:sp>
      <p:pic>
        <p:nvPicPr>
          <p:cNvPr id="10" name="Content Placeholder 5">
            <a:extLst>
              <a:ext uri="{FF2B5EF4-FFF2-40B4-BE49-F238E27FC236}">
                <a16:creationId xmlns:a16="http://schemas.microsoft.com/office/drawing/2014/main" id="{58F6E18C-6F74-422F-822A-E8596D08CB04}"/>
              </a:ext>
            </a:extLst>
          </p:cNvPr>
          <p:cNvPicPr>
            <a:picLocks noChangeAspect="1"/>
          </p:cNvPicPr>
          <p:nvPr/>
        </p:nvPicPr>
        <p:blipFill>
          <a:blip r:embed="rId3"/>
          <a:stretch>
            <a:fillRect/>
          </a:stretch>
        </p:blipFill>
        <p:spPr>
          <a:xfrm>
            <a:off x="413085" y="6246867"/>
            <a:ext cx="2490041" cy="492020"/>
          </a:xfrm>
          <a:prstGeom prst="rect">
            <a:avLst/>
          </a:prstGeom>
        </p:spPr>
      </p:pic>
      <p:pic>
        <p:nvPicPr>
          <p:cNvPr id="4" name="Picture 3">
            <a:extLst>
              <a:ext uri="{FF2B5EF4-FFF2-40B4-BE49-F238E27FC236}">
                <a16:creationId xmlns:a16="http://schemas.microsoft.com/office/drawing/2014/main" id="{01F49676-7B74-4773-9525-4655F94301F1}"/>
              </a:ext>
            </a:extLst>
          </p:cNvPr>
          <p:cNvPicPr>
            <a:picLocks noChangeAspect="1"/>
          </p:cNvPicPr>
          <p:nvPr/>
        </p:nvPicPr>
        <p:blipFill>
          <a:blip r:embed="rId4"/>
          <a:stretch>
            <a:fillRect/>
          </a:stretch>
        </p:blipFill>
        <p:spPr>
          <a:xfrm>
            <a:off x="486510" y="832466"/>
            <a:ext cx="4348537" cy="2683669"/>
          </a:xfrm>
          <a:prstGeom prst="rect">
            <a:avLst/>
          </a:prstGeom>
        </p:spPr>
      </p:pic>
      <p:pic>
        <p:nvPicPr>
          <p:cNvPr id="8" name="Picture 7">
            <a:extLst>
              <a:ext uri="{FF2B5EF4-FFF2-40B4-BE49-F238E27FC236}">
                <a16:creationId xmlns:a16="http://schemas.microsoft.com/office/drawing/2014/main" id="{D5EDFB63-E526-4611-AC95-986F9E4D3F96}"/>
              </a:ext>
            </a:extLst>
          </p:cNvPr>
          <p:cNvPicPr>
            <a:picLocks noChangeAspect="1"/>
          </p:cNvPicPr>
          <p:nvPr/>
        </p:nvPicPr>
        <p:blipFill>
          <a:blip r:embed="rId5"/>
          <a:stretch>
            <a:fillRect/>
          </a:stretch>
        </p:blipFill>
        <p:spPr>
          <a:xfrm>
            <a:off x="6159176" y="802657"/>
            <a:ext cx="4565166" cy="2817360"/>
          </a:xfrm>
          <a:prstGeom prst="rect">
            <a:avLst/>
          </a:prstGeom>
        </p:spPr>
      </p:pic>
      <p:sp>
        <p:nvSpPr>
          <p:cNvPr id="11" name="TextBox 10">
            <a:extLst>
              <a:ext uri="{FF2B5EF4-FFF2-40B4-BE49-F238E27FC236}">
                <a16:creationId xmlns:a16="http://schemas.microsoft.com/office/drawing/2014/main" id="{93331EDD-3650-4246-AABB-EFD352FB2721}"/>
              </a:ext>
            </a:extLst>
          </p:cNvPr>
          <p:cNvSpPr txBox="1"/>
          <p:nvPr/>
        </p:nvSpPr>
        <p:spPr>
          <a:xfrm>
            <a:off x="8085551" y="4341015"/>
            <a:ext cx="3475973" cy="1600438"/>
          </a:xfrm>
          <a:prstGeom prst="rect">
            <a:avLst/>
          </a:prstGeom>
          <a:noFill/>
        </p:spPr>
        <p:txBody>
          <a:bodyPr wrap="square" rtlCol="0">
            <a:spAutoFit/>
          </a:bodyPr>
          <a:lstStyle/>
          <a:p>
            <a:pPr marL="171450" indent="-171450">
              <a:buFont typeface="Arial" panose="020B0604020202020204" pitchFamily="34" charset="0"/>
              <a:buChar char="•"/>
            </a:pPr>
            <a:r>
              <a:rPr lang="en-IN" sz="1400" dirty="0"/>
              <a:t>Maximum Meter Hour for SM trucks are more concentrated in (0, 10000), especially in (0,5000)</a:t>
            </a:r>
          </a:p>
          <a:p>
            <a:pPr marL="171450" indent="-171450">
              <a:buFont typeface="Arial" panose="020B0604020202020204" pitchFamily="34" charset="0"/>
              <a:buChar char="•"/>
            </a:pPr>
            <a:r>
              <a:rPr lang="en-IN" sz="1400" dirty="0"/>
              <a:t>Non-SM trucks have generally fewer meter hours, with most of them concentrated in (0,2500)</a:t>
            </a:r>
          </a:p>
          <a:p>
            <a:pPr marL="171450" indent="-171450">
              <a:buFont typeface="Arial" panose="020B0604020202020204" pitchFamily="34" charset="0"/>
              <a:buChar char="•"/>
            </a:pPr>
            <a:endParaRPr lang="en-IN" sz="1400" dirty="0"/>
          </a:p>
        </p:txBody>
      </p:sp>
      <p:sp>
        <p:nvSpPr>
          <p:cNvPr id="12" name="Rectangle 11">
            <a:extLst>
              <a:ext uri="{FF2B5EF4-FFF2-40B4-BE49-F238E27FC236}">
                <a16:creationId xmlns:a16="http://schemas.microsoft.com/office/drawing/2014/main" id="{0073E6CE-BE00-48B9-A9DC-7F5265F2FCA4}"/>
              </a:ext>
            </a:extLst>
          </p:cNvPr>
          <p:cNvSpPr/>
          <p:nvPr/>
        </p:nvSpPr>
        <p:spPr>
          <a:xfrm>
            <a:off x="8148016" y="3942116"/>
            <a:ext cx="1024255" cy="338554"/>
          </a:xfrm>
          <a:prstGeom prst="rect">
            <a:avLst/>
          </a:prstGeom>
        </p:spPr>
        <p:txBody>
          <a:bodyPr wrap="none">
            <a:spAutoFit/>
          </a:bodyPr>
          <a:lstStyle/>
          <a:p>
            <a:pPr>
              <a:spcAft>
                <a:spcPts val="400"/>
              </a:spcAft>
            </a:pPr>
            <a:r>
              <a:rPr lang="en-US" sz="1600" kern="800" spc="52" dirty="0">
                <a:solidFill>
                  <a:srgbClr val="EE3423"/>
                </a:solidFill>
                <a:ea typeface="Univers LT Std 57 Condensed" charset="0"/>
                <a:cs typeface="Univers LT Std 57 Condensed" charset="0"/>
              </a:rPr>
              <a:t>Summary</a:t>
            </a:r>
          </a:p>
        </p:txBody>
      </p:sp>
      <p:pic>
        <p:nvPicPr>
          <p:cNvPr id="13" name="Picture 12">
            <a:extLst>
              <a:ext uri="{FF2B5EF4-FFF2-40B4-BE49-F238E27FC236}">
                <a16:creationId xmlns:a16="http://schemas.microsoft.com/office/drawing/2014/main" id="{AA9A0E95-9868-4CA3-AF73-1019B3F93603}"/>
              </a:ext>
            </a:extLst>
          </p:cNvPr>
          <p:cNvPicPr>
            <a:picLocks/>
          </p:cNvPicPr>
          <p:nvPr/>
        </p:nvPicPr>
        <p:blipFill>
          <a:blip r:embed="rId6"/>
          <a:stretch>
            <a:fillRect/>
          </a:stretch>
        </p:blipFill>
        <p:spPr>
          <a:xfrm>
            <a:off x="8220206" y="4231605"/>
            <a:ext cx="2971801" cy="18288"/>
          </a:xfrm>
          <a:prstGeom prst="rect">
            <a:avLst/>
          </a:prstGeom>
        </p:spPr>
      </p:pic>
      <p:pic>
        <p:nvPicPr>
          <p:cNvPr id="14" name="Picture 2" descr="Image result for cornell university logo">
            <a:extLst>
              <a:ext uri="{FF2B5EF4-FFF2-40B4-BE49-F238E27FC236}">
                <a16:creationId xmlns:a16="http://schemas.microsoft.com/office/drawing/2014/main" id="{3A85ADB1-9532-41C4-87E6-1E1BBA0FE2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C3164F5F-7EB5-4152-BB70-24EDA5EF23D2}"/>
              </a:ext>
            </a:extLst>
          </p:cNvPr>
          <p:cNvCxnSpPr>
            <a:cxnSpLocks/>
          </p:cNvCxnSpPr>
          <p:nvPr/>
        </p:nvCxnSpPr>
        <p:spPr>
          <a:xfrm>
            <a:off x="486510" y="6186463"/>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6C5353E-A86C-4237-A6DD-436AD92DD8CF}"/>
              </a:ext>
            </a:extLst>
          </p:cNvPr>
          <p:cNvPicPr>
            <a:picLocks noChangeAspect="1"/>
          </p:cNvPicPr>
          <p:nvPr/>
        </p:nvPicPr>
        <p:blipFill>
          <a:blip r:embed="rId8"/>
          <a:stretch>
            <a:fillRect/>
          </a:stretch>
        </p:blipFill>
        <p:spPr>
          <a:xfrm>
            <a:off x="3696781" y="3516135"/>
            <a:ext cx="4323572" cy="2668262"/>
          </a:xfrm>
          <a:prstGeom prst="rect">
            <a:avLst/>
          </a:prstGeom>
        </p:spPr>
      </p:pic>
    </p:spTree>
    <p:extLst>
      <p:ext uri="{BB962C8B-B14F-4D97-AF65-F5344CB8AC3E}">
        <p14:creationId xmlns:p14="http://schemas.microsoft.com/office/powerpoint/2010/main" val="3548104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510" y="150150"/>
            <a:ext cx="9144000" cy="716419"/>
          </a:xfrm>
        </p:spPr>
        <p:txBody>
          <a:bodyPr>
            <a:noAutofit/>
          </a:bodyPr>
          <a:lstStyle/>
          <a:p>
            <a:r>
              <a:rPr lang="en-US" b="1" dirty="0">
                <a:cs typeface="Arial" panose="020B0604020202020204" pitchFamily="34" charset="0"/>
              </a:rPr>
              <a:t>SM Trucks versus Non-SM Trucks</a:t>
            </a:r>
          </a:p>
        </p:txBody>
      </p:sp>
      <p:sp>
        <p:nvSpPr>
          <p:cNvPr id="3" name="Rectangle 2">
            <a:extLst>
              <a:ext uri="{FF2B5EF4-FFF2-40B4-BE49-F238E27FC236}">
                <a16:creationId xmlns:a16="http://schemas.microsoft.com/office/drawing/2014/main" id="{253E2F47-6081-4581-8E49-179D4B0FC4B7}"/>
              </a:ext>
            </a:extLst>
          </p:cNvPr>
          <p:cNvSpPr/>
          <p:nvPr/>
        </p:nvSpPr>
        <p:spPr>
          <a:xfrm>
            <a:off x="882042" y="984913"/>
            <a:ext cx="8748468" cy="307777"/>
          </a:xfrm>
          <a:prstGeom prst="rect">
            <a:avLst/>
          </a:prstGeom>
        </p:spPr>
        <p:txBody>
          <a:bodyPr wrap="square">
            <a:spAutoFit/>
          </a:bodyPr>
          <a:lstStyle/>
          <a:p>
            <a:r>
              <a:rPr lang="en-IN" sz="1400" dirty="0">
                <a:ea typeface="Calibri" panose="020F0502020204030204" pitchFamily="34" charset="0"/>
                <a:cs typeface="Arial" panose="020B0604020202020204" pitchFamily="34" charset="0"/>
              </a:rPr>
              <a:t>Scheduled Maintenance rate for each state, sorted by descending order of the total service number </a:t>
            </a:r>
            <a:endParaRPr lang="en-US" sz="1400" dirty="0">
              <a:cs typeface="Arial" panose="020B0604020202020204" pitchFamily="34" charset="0"/>
            </a:endParaRPr>
          </a:p>
        </p:txBody>
      </p:sp>
      <p:sp>
        <p:nvSpPr>
          <p:cNvPr id="4" name="Rectangle 3">
            <a:extLst>
              <a:ext uri="{FF2B5EF4-FFF2-40B4-BE49-F238E27FC236}">
                <a16:creationId xmlns:a16="http://schemas.microsoft.com/office/drawing/2014/main" id="{6B13E968-6D75-468A-8F1F-8EC8774CE801}"/>
              </a:ext>
            </a:extLst>
          </p:cNvPr>
          <p:cNvSpPr/>
          <p:nvPr/>
        </p:nvSpPr>
        <p:spPr>
          <a:xfrm>
            <a:off x="895349" y="5291562"/>
            <a:ext cx="9764299" cy="523220"/>
          </a:xfrm>
          <a:prstGeom prst="rect">
            <a:avLst/>
          </a:prstGeom>
        </p:spPr>
        <p:txBody>
          <a:bodyPr wrap="square">
            <a:spAutoFit/>
          </a:bodyPr>
          <a:lstStyle/>
          <a:p>
            <a:pPr marL="285750" indent="-285750">
              <a:buFont typeface="Arial" panose="020B0604020202020204" pitchFamily="34" charset="0"/>
              <a:buChar char="•"/>
            </a:pPr>
            <a:r>
              <a:rPr lang="en-US" sz="1400" dirty="0">
                <a:cs typeface="Arial" panose="020B0604020202020204" pitchFamily="34" charset="0"/>
              </a:rPr>
              <a:t>GA, SC, NC are three states with largest service counts with SM rate over 98%. Top 10 states all have relatively high SM rate.</a:t>
            </a:r>
          </a:p>
          <a:p>
            <a:pPr marL="285750" indent="-285750">
              <a:buFont typeface="Arial" panose="020B0604020202020204" pitchFamily="34" charset="0"/>
              <a:buChar char="•"/>
            </a:pPr>
            <a:r>
              <a:rPr lang="en-US" sz="1400" dirty="0">
                <a:cs typeface="Arial" panose="020B0604020202020204" pitchFamily="34" charset="0"/>
              </a:rPr>
              <a:t>Some small states are not participating in SM plans.</a:t>
            </a:r>
          </a:p>
        </p:txBody>
      </p:sp>
      <p:sp>
        <p:nvSpPr>
          <p:cNvPr id="11" name="Rectangle 10">
            <a:extLst>
              <a:ext uri="{FF2B5EF4-FFF2-40B4-BE49-F238E27FC236}">
                <a16:creationId xmlns:a16="http://schemas.microsoft.com/office/drawing/2014/main" id="{BDD07CB1-497A-4B98-A210-A13031147F0A}"/>
              </a:ext>
            </a:extLst>
          </p:cNvPr>
          <p:cNvSpPr/>
          <p:nvPr/>
        </p:nvSpPr>
        <p:spPr>
          <a:xfrm>
            <a:off x="895350" y="4892335"/>
            <a:ext cx="1024255" cy="338554"/>
          </a:xfrm>
          <a:prstGeom prst="rect">
            <a:avLst/>
          </a:prstGeom>
        </p:spPr>
        <p:txBody>
          <a:bodyPr wrap="none">
            <a:spAutoFit/>
          </a:bodyPr>
          <a:lstStyle/>
          <a:p>
            <a:pPr>
              <a:spcAft>
                <a:spcPts val="400"/>
              </a:spcAft>
            </a:pPr>
            <a:r>
              <a:rPr lang="en-US" sz="1600" kern="800" spc="52" dirty="0">
                <a:solidFill>
                  <a:srgbClr val="EE3423"/>
                </a:solidFill>
                <a:ea typeface="Univers LT Std 57 Condensed" charset="0"/>
                <a:cs typeface="Univers LT Std 57 Condensed" charset="0"/>
              </a:rPr>
              <a:t>Summary</a:t>
            </a:r>
          </a:p>
        </p:txBody>
      </p:sp>
      <p:pic>
        <p:nvPicPr>
          <p:cNvPr id="12" name="Picture 11">
            <a:extLst>
              <a:ext uri="{FF2B5EF4-FFF2-40B4-BE49-F238E27FC236}">
                <a16:creationId xmlns:a16="http://schemas.microsoft.com/office/drawing/2014/main" id="{2152E622-882D-4131-8979-A9A95664EBBC}"/>
              </a:ext>
            </a:extLst>
          </p:cNvPr>
          <p:cNvPicPr>
            <a:picLocks/>
          </p:cNvPicPr>
          <p:nvPr/>
        </p:nvPicPr>
        <p:blipFill>
          <a:blip r:embed="rId2"/>
          <a:stretch>
            <a:fillRect/>
          </a:stretch>
        </p:blipFill>
        <p:spPr>
          <a:xfrm>
            <a:off x="958241" y="5216781"/>
            <a:ext cx="2971801" cy="18288"/>
          </a:xfrm>
          <a:prstGeom prst="rect">
            <a:avLst/>
          </a:prstGeom>
        </p:spPr>
      </p:pic>
      <p:pic>
        <p:nvPicPr>
          <p:cNvPr id="17" name="Picture 16">
            <a:extLst>
              <a:ext uri="{FF2B5EF4-FFF2-40B4-BE49-F238E27FC236}">
                <a16:creationId xmlns:a16="http://schemas.microsoft.com/office/drawing/2014/main" id="{5CF03D77-ABF5-40B9-AA9F-80867AA23039}"/>
              </a:ext>
            </a:extLst>
          </p:cNvPr>
          <p:cNvPicPr>
            <a:picLocks noChangeAspect="1"/>
          </p:cNvPicPr>
          <p:nvPr/>
        </p:nvPicPr>
        <p:blipFill>
          <a:blip r:embed="rId3"/>
          <a:stretch>
            <a:fillRect/>
          </a:stretch>
        </p:blipFill>
        <p:spPr>
          <a:xfrm>
            <a:off x="958241" y="1483452"/>
            <a:ext cx="4781550" cy="3190875"/>
          </a:xfrm>
          <a:prstGeom prst="rect">
            <a:avLst/>
          </a:prstGeom>
        </p:spPr>
      </p:pic>
      <p:pic>
        <p:nvPicPr>
          <p:cNvPr id="19" name="Picture 18">
            <a:extLst>
              <a:ext uri="{FF2B5EF4-FFF2-40B4-BE49-F238E27FC236}">
                <a16:creationId xmlns:a16="http://schemas.microsoft.com/office/drawing/2014/main" id="{5F5AF6EF-3231-40AC-9CA2-641A7C2CD930}"/>
              </a:ext>
            </a:extLst>
          </p:cNvPr>
          <p:cNvPicPr>
            <a:picLocks noChangeAspect="1"/>
          </p:cNvPicPr>
          <p:nvPr/>
        </p:nvPicPr>
        <p:blipFill>
          <a:blip r:embed="rId4"/>
          <a:stretch>
            <a:fillRect/>
          </a:stretch>
        </p:blipFill>
        <p:spPr>
          <a:xfrm>
            <a:off x="6198467" y="1455053"/>
            <a:ext cx="4810125" cy="3248025"/>
          </a:xfrm>
          <a:prstGeom prst="rect">
            <a:avLst/>
          </a:prstGeom>
        </p:spPr>
      </p:pic>
      <p:grpSp>
        <p:nvGrpSpPr>
          <p:cNvPr id="21" name="Group 20">
            <a:extLst>
              <a:ext uri="{FF2B5EF4-FFF2-40B4-BE49-F238E27FC236}">
                <a16:creationId xmlns:a16="http://schemas.microsoft.com/office/drawing/2014/main" id="{C6A958E9-07D4-478B-A16A-8ACAA64179B9}"/>
              </a:ext>
            </a:extLst>
          </p:cNvPr>
          <p:cNvGrpSpPr/>
          <p:nvPr/>
        </p:nvGrpSpPr>
        <p:grpSpPr>
          <a:xfrm>
            <a:off x="413085" y="6186463"/>
            <a:ext cx="10761317" cy="566084"/>
            <a:chOff x="413085" y="6186463"/>
            <a:chExt cx="10761317" cy="566084"/>
          </a:xfrm>
        </p:grpSpPr>
        <p:cxnSp>
          <p:nvCxnSpPr>
            <p:cNvPr id="22" name="Straight Connector 21">
              <a:extLst>
                <a:ext uri="{FF2B5EF4-FFF2-40B4-BE49-F238E27FC236}">
                  <a16:creationId xmlns:a16="http://schemas.microsoft.com/office/drawing/2014/main" id="{A45EF8AC-AAC2-45DB-B63C-C7730E853509}"/>
                </a:ext>
              </a:extLst>
            </p:cNvPr>
            <p:cNvCxnSpPr>
              <a:cxnSpLocks/>
            </p:cNvCxnSpPr>
            <p:nvPr/>
          </p:nvCxnSpPr>
          <p:spPr>
            <a:xfrm>
              <a:off x="486510" y="6186463"/>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Content Placeholder 5">
              <a:extLst>
                <a:ext uri="{FF2B5EF4-FFF2-40B4-BE49-F238E27FC236}">
                  <a16:creationId xmlns:a16="http://schemas.microsoft.com/office/drawing/2014/main" id="{D4F5171C-DEF0-4478-82D5-755D7B65F259}"/>
                </a:ext>
              </a:extLst>
            </p:cNvPr>
            <p:cNvPicPr>
              <a:picLocks noChangeAspect="1"/>
            </p:cNvPicPr>
            <p:nvPr/>
          </p:nvPicPr>
          <p:blipFill>
            <a:blip r:embed="rId5"/>
            <a:stretch>
              <a:fillRect/>
            </a:stretch>
          </p:blipFill>
          <p:spPr>
            <a:xfrm>
              <a:off x="413085" y="6246867"/>
              <a:ext cx="2490041" cy="492020"/>
            </a:xfrm>
            <a:prstGeom prst="rect">
              <a:avLst/>
            </a:prstGeom>
          </p:spPr>
        </p:pic>
        <p:pic>
          <p:nvPicPr>
            <p:cNvPr id="24" name="Picture 2" descr="Image result for cornell university logo">
              <a:extLst>
                <a:ext uri="{FF2B5EF4-FFF2-40B4-BE49-F238E27FC236}">
                  <a16:creationId xmlns:a16="http://schemas.microsoft.com/office/drawing/2014/main" id="{1BD1C828-76DF-47B7-8616-93D6283C67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48123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790" y="165013"/>
            <a:ext cx="9144000" cy="716419"/>
          </a:xfrm>
        </p:spPr>
        <p:txBody>
          <a:bodyPr>
            <a:noAutofit/>
          </a:bodyPr>
          <a:lstStyle/>
          <a:p>
            <a:r>
              <a:rPr lang="en-US" b="1" dirty="0">
                <a:cs typeface="Arial" panose="020B0604020202020204" pitchFamily="34" charset="0"/>
              </a:rPr>
              <a:t>Break Down SM Interval into Groups</a:t>
            </a:r>
          </a:p>
        </p:txBody>
      </p:sp>
      <p:sp>
        <p:nvSpPr>
          <p:cNvPr id="3" name="TextBox 2">
            <a:extLst>
              <a:ext uri="{FF2B5EF4-FFF2-40B4-BE49-F238E27FC236}">
                <a16:creationId xmlns:a16="http://schemas.microsoft.com/office/drawing/2014/main" id="{D75212F1-BB53-4A21-B10C-A09183A478EE}"/>
              </a:ext>
            </a:extLst>
          </p:cNvPr>
          <p:cNvSpPr txBox="1"/>
          <p:nvPr/>
        </p:nvSpPr>
        <p:spPr>
          <a:xfrm>
            <a:off x="599780" y="1917485"/>
            <a:ext cx="3067246" cy="307777"/>
          </a:xfrm>
          <a:prstGeom prst="rect">
            <a:avLst/>
          </a:prstGeom>
          <a:noFill/>
        </p:spPr>
        <p:txBody>
          <a:bodyPr wrap="square" rtlCol="0">
            <a:spAutoFit/>
          </a:bodyPr>
          <a:lstStyle/>
          <a:p>
            <a:endParaRPr lang="en-IN" sz="1400" dirty="0"/>
          </a:p>
        </p:txBody>
      </p:sp>
      <p:sp>
        <p:nvSpPr>
          <p:cNvPr id="4" name="Rectangle 3">
            <a:extLst>
              <a:ext uri="{FF2B5EF4-FFF2-40B4-BE49-F238E27FC236}">
                <a16:creationId xmlns:a16="http://schemas.microsoft.com/office/drawing/2014/main" id="{E4223783-A8BC-4463-8AC7-223ECC9AFB84}"/>
              </a:ext>
            </a:extLst>
          </p:cNvPr>
          <p:cNvSpPr/>
          <p:nvPr/>
        </p:nvSpPr>
        <p:spPr>
          <a:xfrm>
            <a:off x="599780" y="1270886"/>
            <a:ext cx="6484538" cy="1600438"/>
          </a:xfrm>
          <a:prstGeom prst="rect">
            <a:avLst/>
          </a:prstGeom>
        </p:spPr>
        <p:txBody>
          <a:bodyPr wrap="square">
            <a:spAutoFit/>
          </a:bodyPr>
          <a:lstStyle/>
          <a:p>
            <a:pPr marL="285750" indent="-285750">
              <a:buFont typeface="Arial" panose="020B0604020202020204" pitchFamily="34" charset="0"/>
              <a:buChar char="•"/>
            </a:pPr>
            <a:r>
              <a:rPr lang="en-IN" sz="1400" dirty="0"/>
              <a:t>These Interval Groups are assigned to all trucks depending on their Average Interval Days between Scheduled Maintenance Services. </a:t>
            </a:r>
          </a:p>
          <a:p>
            <a:pPr marL="285750" indent="-285750">
              <a:buFont typeface="Arial" panose="020B0604020202020204" pitchFamily="34" charset="0"/>
              <a:buChar char="•"/>
            </a:pPr>
            <a:r>
              <a:rPr lang="en-IN" sz="1400" dirty="0">
                <a:ea typeface="Calibri" panose="020F0502020204030204" pitchFamily="34" charset="0"/>
                <a:cs typeface="Arial" panose="020B0604020202020204" pitchFamily="34" charset="0"/>
              </a:rPr>
              <a:t>By checking the distribution (quantiles, median) of average SM interval, the Average Interval Days were split into 7 groups with these intervals where </a:t>
            </a:r>
            <a:r>
              <a:rPr lang="en-IN" sz="1400" dirty="0"/>
              <a:t>Group 1 represents trucks with no SMs as of year to date. </a:t>
            </a:r>
          </a:p>
          <a:p>
            <a:pPr marL="285750" indent="-285750">
              <a:buFont typeface="Arial" panose="020B0604020202020204" pitchFamily="34" charset="0"/>
              <a:buChar char="•"/>
            </a:pPr>
            <a:r>
              <a:rPr lang="en-IN" sz="1400" dirty="0"/>
              <a:t>The groups are as below:</a:t>
            </a:r>
          </a:p>
          <a:p>
            <a:endParaRPr lang="en-IN" sz="1400" dirty="0">
              <a:ea typeface="Calibri" panose="020F050202020403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94513ECF-C547-4BE4-91F5-A0AE642D1B6F}"/>
              </a:ext>
            </a:extLst>
          </p:cNvPr>
          <p:cNvGrpSpPr/>
          <p:nvPr/>
        </p:nvGrpSpPr>
        <p:grpSpPr>
          <a:xfrm>
            <a:off x="647503" y="906792"/>
            <a:ext cx="2971800" cy="298442"/>
            <a:chOff x="6622320" y="952258"/>
            <a:chExt cx="2971800" cy="298442"/>
          </a:xfrm>
        </p:grpSpPr>
        <p:sp>
          <p:nvSpPr>
            <p:cNvPr id="14" name="Title 11">
              <a:extLst>
                <a:ext uri="{FF2B5EF4-FFF2-40B4-BE49-F238E27FC236}">
                  <a16:creationId xmlns:a16="http://schemas.microsoft.com/office/drawing/2014/main" id="{04ED311C-5377-4843-BC14-6B1E1D351814}"/>
                </a:ext>
              </a:extLst>
            </p:cNvPr>
            <p:cNvSpPr txBox="1">
              <a:spLocks/>
            </p:cNvSpPr>
            <p:nvPr/>
          </p:nvSpPr>
          <p:spPr>
            <a:xfrm>
              <a:off x="6627715" y="952258"/>
              <a:ext cx="2287987" cy="282148"/>
            </a:xfrm>
            <a:prstGeom prst="rect">
              <a:avLst/>
            </a:prstGeom>
          </p:spPr>
          <p:txBody>
            <a:bodyPr vert="horz" lIns="0" tIns="0" rIns="0" bIns="0" rtlCol="0" anchor="t" anchorCtr="0">
              <a:noAutofit/>
            </a:bodyPr>
            <a:lstStyle/>
            <a:p>
              <a:pPr>
                <a:spcAft>
                  <a:spcPts val="400"/>
                </a:spcAft>
              </a:pPr>
              <a:r>
                <a:rPr lang="en-US" sz="1600" kern="800" spc="50" dirty="0">
                  <a:solidFill>
                    <a:srgbClr val="EE3423"/>
                  </a:solidFill>
                  <a:ea typeface="Univers LT Std 57 Condensed" charset="0"/>
                  <a:cs typeface="Univers LT Std 57 Condensed" charset="0"/>
                </a:rPr>
                <a:t>Summary</a:t>
              </a:r>
            </a:p>
          </p:txBody>
        </p:sp>
        <p:pic>
          <p:nvPicPr>
            <p:cNvPr id="15" name="Picture 14">
              <a:extLst>
                <a:ext uri="{FF2B5EF4-FFF2-40B4-BE49-F238E27FC236}">
                  <a16:creationId xmlns:a16="http://schemas.microsoft.com/office/drawing/2014/main" id="{3DE32C95-8789-4F13-985A-DB1647F177C3}"/>
                </a:ext>
              </a:extLst>
            </p:cNvPr>
            <p:cNvPicPr>
              <a:picLocks/>
            </p:cNvPicPr>
            <p:nvPr/>
          </p:nvPicPr>
          <p:blipFill>
            <a:blip r:embed="rId2"/>
            <a:stretch>
              <a:fillRect/>
            </a:stretch>
          </p:blipFill>
          <p:spPr>
            <a:xfrm>
              <a:off x="6622320" y="1232412"/>
              <a:ext cx="2971800" cy="18288"/>
            </a:xfrm>
            <a:prstGeom prst="rect">
              <a:avLst/>
            </a:prstGeom>
          </p:spPr>
        </p:pic>
      </p:grpSp>
      <p:pic>
        <p:nvPicPr>
          <p:cNvPr id="6" name="Picture 5">
            <a:extLst>
              <a:ext uri="{FF2B5EF4-FFF2-40B4-BE49-F238E27FC236}">
                <a16:creationId xmlns:a16="http://schemas.microsoft.com/office/drawing/2014/main" id="{1ECAE40E-B43A-4344-97CA-9CC8988E56C5}"/>
              </a:ext>
            </a:extLst>
          </p:cNvPr>
          <p:cNvPicPr>
            <a:picLocks noChangeAspect="1"/>
          </p:cNvPicPr>
          <p:nvPr/>
        </p:nvPicPr>
        <p:blipFill>
          <a:blip r:embed="rId3"/>
          <a:stretch>
            <a:fillRect/>
          </a:stretch>
        </p:blipFill>
        <p:spPr>
          <a:xfrm>
            <a:off x="915725" y="2871117"/>
            <a:ext cx="4466359" cy="1986324"/>
          </a:xfrm>
          <a:prstGeom prst="rect">
            <a:avLst/>
          </a:prstGeom>
        </p:spPr>
      </p:pic>
      <p:grpSp>
        <p:nvGrpSpPr>
          <p:cNvPr id="16" name="Group 15">
            <a:extLst>
              <a:ext uri="{FF2B5EF4-FFF2-40B4-BE49-F238E27FC236}">
                <a16:creationId xmlns:a16="http://schemas.microsoft.com/office/drawing/2014/main" id="{83238A94-8631-4623-ADA1-C74D58226438}"/>
              </a:ext>
            </a:extLst>
          </p:cNvPr>
          <p:cNvGrpSpPr/>
          <p:nvPr/>
        </p:nvGrpSpPr>
        <p:grpSpPr>
          <a:xfrm>
            <a:off x="413085" y="6186463"/>
            <a:ext cx="10761317" cy="566084"/>
            <a:chOff x="413085" y="6186463"/>
            <a:chExt cx="10761317" cy="566084"/>
          </a:xfrm>
        </p:grpSpPr>
        <p:cxnSp>
          <p:nvCxnSpPr>
            <p:cNvPr id="17" name="Straight Connector 16">
              <a:extLst>
                <a:ext uri="{FF2B5EF4-FFF2-40B4-BE49-F238E27FC236}">
                  <a16:creationId xmlns:a16="http://schemas.microsoft.com/office/drawing/2014/main" id="{7A796ADE-79E3-4171-A500-A59DB87749A7}"/>
                </a:ext>
              </a:extLst>
            </p:cNvPr>
            <p:cNvCxnSpPr>
              <a:cxnSpLocks/>
            </p:cNvCxnSpPr>
            <p:nvPr/>
          </p:nvCxnSpPr>
          <p:spPr>
            <a:xfrm>
              <a:off x="486510" y="6186463"/>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Content Placeholder 5">
              <a:extLst>
                <a:ext uri="{FF2B5EF4-FFF2-40B4-BE49-F238E27FC236}">
                  <a16:creationId xmlns:a16="http://schemas.microsoft.com/office/drawing/2014/main" id="{D81982AD-5E45-4DF2-8E4F-1C4E3C646446}"/>
                </a:ext>
              </a:extLst>
            </p:cNvPr>
            <p:cNvPicPr>
              <a:picLocks noChangeAspect="1"/>
            </p:cNvPicPr>
            <p:nvPr/>
          </p:nvPicPr>
          <p:blipFill>
            <a:blip r:embed="rId4"/>
            <a:stretch>
              <a:fillRect/>
            </a:stretch>
          </p:blipFill>
          <p:spPr>
            <a:xfrm>
              <a:off x="413085" y="6246867"/>
              <a:ext cx="2490041" cy="492020"/>
            </a:xfrm>
            <a:prstGeom prst="rect">
              <a:avLst/>
            </a:prstGeom>
          </p:spPr>
        </p:pic>
        <p:pic>
          <p:nvPicPr>
            <p:cNvPr id="19" name="Picture 2" descr="Image result for cornell university logo">
              <a:extLst>
                <a:ext uri="{FF2B5EF4-FFF2-40B4-BE49-F238E27FC236}">
                  <a16:creationId xmlns:a16="http://schemas.microsoft.com/office/drawing/2014/main" id="{E3981D75-C3B4-4C04-9809-9DB507EDB4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4">
            <a:extLst>
              <a:ext uri="{FF2B5EF4-FFF2-40B4-BE49-F238E27FC236}">
                <a16:creationId xmlns:a16="http://schemas.microsoft.com/office/drawing/2014/main" id="{91B639F3-544D-4BCF-915C-B1967A98A5EF}"/>
              </a:ext>
            </a:extLst>
          </p:cNvPr>
          <p:cNvPicPr>
            <a:picLocks noChangeAspect="1"/>
          </p:cNvPicPr>
          <p:nvPr/>
        </p:nvPicPr>
        <p:blipFill>
          <a:blip r:embed="rId6"/>
          <a:stretch>
            <a:fillRect/>
          </a:stretch>
        </p:blipFill>
        <p:spPr>
          <a:xfrm>
            <a:off x="6928702" y="825478"/>
            <a:ext cx="4663518" cy="5282294"/>
          </a:xfrm>
          <a:prstGeom prst="rect">
            <a:avLst/>
          </a:prstGeom>
        </p:spPr>
      </p:pic>
    </p:spTree>
    <p:extLst>
      <p:ext uri="{BB962C8B-B14F-4D97-AF65-F5344CB8AC3E}">
        <p14:creationId xmlns:p14="http://schemas.microsoft.com/office/powerpoint/2010/main" val="2625349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510" y="150150"/>
            <a:ext cx="9144000" cy="716419"/>
          </a:xfrm>
        </p:spPr>
        <p:txBody>
          <a:bodyPr>
            <a:noAutofit/>
          </a:bodyPr>
          <a:lstStyle/>
          <a:p>
            <a:r>
              <a:rPr lang="en-US" b="1" dirty="0">
                <a:cs typeface="Arial" panose="020B0604020202020204" pitchFamily="34" charset="0"/>
              </a:rPr>
              <a:t>SM Interval Group versus Installation Year – ANOVA Analysis</a:t>
            </a:r>
          </a:p>
        </p:txBody>
      </p:sp>
      <p:grpSp>
        <p:nvGrpSpPr>
          <p:cNvPr id="3" name="Group 2">
            <a:extLst>
              <a:ext uri="{FF2B5EF4-FFF2-40B4-BE49-F238E27FC236}">
                <a16:creationId xmlns:a16="http://schemas.microsoft.com/office/drawing/2014/main" id="{6A03A0A0-C514-4303-BA37-EFAB6521A53A}"/>
              </a:ext>
            </a:extLst>
          </p:cNvPr>
          <p:cNvGrpSpPr/>
          <p:nvPr/>
        </p:nvGrpSpPr>
        <p:grpSpPr>
          <a:xfrm>
            <a:off x="698007" y="4203475"/>
            <a:ext cx="5132449" cy="1865677"/>
            <a:chOff x="6801885" y="2726179"/>
            <a:chExt cx="3979530" cy="1865677"/>
          </a:xfrm>
        </p:grpSpPr>
        <p:sp>
          <p:nvSpPr>
            <p:cNvPr id="6" name="Title 11">
              <a:extLst>
                <a:ext uri="{FF2B5EF4-FFF2-40B4-BE49-F238E27FC236}">
                  <a16:creationId xmlns:a16="http://schemas.microsoft.com/office/drawing/2014/main" id="{C242B064-0BD8-4090-90EB-5D3022FEB2E9}"/>
                </a:ext>
              </a:extLst>
            </p:cNvPr>
            <p:cNvSpPr txBox="1">
              <a:spLocks/>
            </p:cNvSpPr>
            <p:nvPr/>
          </p:nvSpPr>
          <p:spPr>
            <a:xfrm>
              <a:off x="6889447" y="2726179"/>
              <a:ext cx="2287987" cy="282148"/>
            </a:xfrm>
            <a:prstGeom prst="rect">
              <a:avLst/>
            </a:prstGeom>
          </p:spPr>
          <p:txBody>
            <a:bodyPr vert="horz" lIns="0" tIns="0" rIns="0" bIns="0" rtlCol="0" anchor="t" anchorCtr="0">
              <a:noAutofit/>
            </a:bodyPr>
            <a:lstStyle/>
            <a:p>
              <a:pPr>
                <a:spcAft>
                  <a:spcPts val="400"/>
                </a:spcAft>
              </a:pPr>
              <a:r>
                <a:rPr lang="en-US" sz="1600" kern="800" spc="50" dirty="0">
                  <a:solidFill>
                    <a:srgbClr val="EE3423"/>
                  </a:solidFill>
                  <a:ea typeface="Univers LT Std 57 Condensed" charset="0"/>
                  <a:cs typeface="Univers LT Std 57 Condensed" charset="0"/>
                </a:rPr>
                <a:t>Summary</a:t>
              </a:r>
            </a:p>
          </p:txBody>
        </p:sp>
        <p:pic>
          <p:nvPicPr>
            <p:cNvPr id="7" name="Picture 6">
              <a:extLst>
                <a:ext uri="{FF2B5EF4-FFF2-40B4-BE49-F238E27FC236}">
                  <a16:creationId xmlns:a16="http://schemas.microsoft.com/office/drawing/2014/main" id="{7268C2CF-67C3-4A97-8BAA-0E243D1D5B7C}"/>
                </a:ext>
              </a:extLst>
            </p:cNvPr>
            <p:cNvPicPr>
              <a:picLocks/>
            </p:cNvPicPr>
            <p:nvPr/>
          </p:nvPicPr>
          <p:blipFill>
            <a:blip r:embed="rId2"/>
            <a:stretch>
              <a:fillRect/>
            </a:stretch>
          </p:blipFill>
          <p:spPr>
            <a:xfrm>
              <a:off x="6889447" y="3008327"/>
              <a:ext cx="2971800" cy="18288"/>
            </a:xfrm>
            <a:prstGeom prst="rect">
              <a:avLst/>
            </a:prstGeom>
          </p:spPr>
        </p:pic>
        <p:sp>
          <p:nvSpPr>
            <p:cNvPr id="8" name="TextBox 7">
              <a:extLst>
                <a:ext uri="{FF2B5EF4-FFF2-40B4-BE49-F238E27FC236}">
                  <a16:creationId xmlns:a16="http://schemas.microsoft.com/office/drawing/2014/main" id="{6385BEF0-1DF2-4A7F-AFAD-69BE9FF0520D}"/>
                </a:ext>
              </a:extLst>
            </p:cNvPr>
            <p:cNvSpPr txBox="1"/>
            <p:nvPr/>
          </p:nvSpPr>
          <p:spPr>
            <a:xfrm>
              <a:off x="6801885" y="3254567"/>
              <a:ext cx="3979530" cy="1337289"/>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IN" sz="1400" dirty="0">
                  <a:ea typeface="Calibri" panose="020F0502020204030204" pitchFamily="34" charset="0"/>
                  <a:cs typeface="Arial" panose="020B0604020202020204" pitchFamily="34" charset="0"/>
                </a:rPr>
                <a:t>There is significant difference between Installation Year for different interval groups.</a:t>
              </a:r>
            </a:p>
            <a:p>
              <a:pPr marL="285750" indent="-285750">
                <a:lnSpc>
                  <a:spcPct val="107000"/>
                </a:lnSpc>
                <a:spcAft>
                  <a:spcPts val="800"/>
                </a:spcAft>
                <a:buFont typeface="Arial" panose="020B0604020202020204" pitchFamily="34" charset="0"/>
                <a:buChar char="•"/>
              </a:pPr>
              <a:r>
                <a:rPr lang="en-IN" sz="1400" dirty="0">
                  <a:ea typeface="Calibri" panose="020F0502020204030204" pitchFamily="34" charset="0"/>
                  <a:cs typeface="Arial" panose="020B0604020202020204" pitchFamily="34" charset="0"/>
                </a:rPr>
                <a:t>Pairwise comparisons show that Group 1, 7 and 5 are significantly different from the other groups based on installation year.</a:t>
              </a:r>
              <a:endParaRPr lang="en-US" sz="1400" dirty="0">
                <a:ea typeface="Calibri" panose="020F0502020204030204" pitchFamily="34" charset="0"/>
                <a:cs typeface="Arial" panose="020B0604020202020204" pitchFamily="34" charset="0"/>
              </a:endParaRPr>
            </a:p>
          </p:txBody>
        </p:sp>
      </p:grpSp>
      <p:pic>
        <p:nvPicPr>
          <p:cNvPr id="11" name="Picture 10">
            <a:extLst>
              <a:ext uri="{FF2B5EF4-FFF2-40B4-BE49-F238E27FC236}">
                <a16:creationId xmlns:a16="http://schemas.microsoft.com/office/drawing/2014/main" id="{43639E70-1C2A-4854-98D3-90D16D9D438A}"/>
              </a:ext>
            </a:extLst>
          </p:cNvPr>
          <p:cNvPicPr>
            <a:picLocks noChangeAspect="1"/>
          </p:cNvPicPr>
          <p:nvPr/>
        </p:nvPicPr>
        <p:blipFill>
          <a:blip r:embed="rId3"/>
          <a:stretch>
            <a:fillRect/>
          </a:stretch>
        </p:blipFill>
        <p:spPr>
          <a:xfrm>
            <a:off x="641023" y="807280"/>
            <a:ext cx="4732256" cy="3229754"/>
          </a:xfrm>
          <a:prstGeom prst="rect">
            <a:avLst/>
          </a:prstGeom>
        </p:spPr>
      </p:pic>
      <p:grpSp>
        <p:nvGrpSpPr>
          <p:cNvPr id="12" name="Group 11">
            <a:extLst>
              <a:ext uri="{FF2B5EF4-FFF2-40B4-BE49-F238E27FC236}">
                <a16:creationId xmlns:a16="http://schemas.microsoft.com/office/drawing/2014/main" id="{2B7F09FF-E2B6-4986-BC27-5E800B576CE9}"/>
              </a:ext>
            </a:extLst>
          </p:cNvPr>
          <p:cNvGrpSpPr/>
          <p:nvPr/>
        </p:nvGrpSpPr>
        <p:grpSpPr>
          <a:xfrm>
            <a:off x="413085" y="6186463"/>
            <a:ext cx="10761317" cy="566084"/>
            <a:chOff x="413085" y="6186463"/>
            <a:chExt cx="10761317" cy="566084"/>
          </a:xfrm>
        </p:grpSpPr>
        <p:cxnSp>
          <p:nvCxnSpPr>
            <p:cNvPr id="13" name="Straight Connector 12">
              <a:extLst>
                <a:ext uri="{FF2B5EF4-FFF2-40B4-BE49-F238E27FC236}">
                  <a16:creationId xmlns:a16="http://schemas.microsoft.com/office/drawing/2014/main" id="{DB9FA2C2-3273-41D0-87A1-E0CD3CE90E2A}"/>
                </a:ext>
              </a:extLst>
            </p:cNvPr>
            <p:cNvCxnSpPr>
              <a:cxnSpLocks/>
            </p:cNvCxnSpPr>
            <p:nvPr/>
          </p:nvCxnSpPr>
          <p:spPr>
            <a:xfrm>
              <a:off x="486510" y="6186463"/>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Content Placeholder 5">
              <a:extLst>
                <a:ext uri="{FF2B5EF4-FFF2-40B4-BE49-F238E27FC236}">
                  <a16:creationId xmlns:a16="http://schemas.microsoft.com/office/drawing/2014/main" id="{9CE8C7B7-838B-43A4-ADFC-95F87D827271}"/>
                </a:ext>
              </a:extLst>
            </p:cNvPr>
            <p:cNvPicPr>
              <a:picLocks noChangeAspect="1"/>
            </p:cNvPicPr>
            <p:nvPr/>
          </p:nvPicPr>
          <p:blipFill>
            <a:blip r:embed="rId4"/>
            <a:stretch>
              <a:fillRect/>
            </a:stretch>
          </p:blipFill>
          <p:spPr>
            <a:xfrm>
              <a:off x="413085" y="6246867"/>
              <a:ext cx="2490041" cy="492020"/>
            </a:xfrm>
            <a:prstGeom prst="rect">
              <a:avLst/>
            </a:prstGeom>
          </p:spPr>
        </p:pic>
        <p:pic>
          <p:nvPicPr>
            <p:cNvPr id="15" name="Picture 2" descr="Image result for cornell university logo">
              <a:extLst>
                <a:ext uri="{FF2B5EF4-FFF2-40B4-BE49-F238E27FC236}">
                  <a16:creationId xmlns:a16="http://schemas.microsoft.com/office/drawing/2014/main" id="{B6903A3B-52FA-4B11-A3AD-1FE27987FF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4">
            <a:extLst>
              <a:ext uri="{FF2B5EF4-FFF2-40B4-BE49-F238E27FC236}">
                <a16:creationId xmlns:a16="http://schemas.microsoft.com/office/drawing/2014/main" id="{8053D3F9-DDC3-48E6-A490-6EF54CE39E99}"/>
              </a:ext>
            </a:extLst>
          </p:cNvPr>
          <p:cNvPicPr>
            <a:picLocks noChangeAspect="1"/>
          </p:cNvPicPr>
          <p:nvPr/>
        </p:nvPicPr>
        <p:blipFill>
          <a:blip r:embed="rId6"/>
          <a:stretch>
            <a:fillRect/>
          </a:stretch>
        </p:blipFill>
        <p:spPr>
          <a:xfrm>
            <a:off x="6361546" y="1537469"/>
            <a:ext cx="5264845" cy="4401292"/>
          </a:xfrm>
          <a:prstGeom prst="rect">
            <a:avLst/>
          </a:prstGeom>
        </p:spPr>
      </p:pic>
      <p:pic>
        <p:nvPicPr>
          <p:cNvPr id="9" name="Picture 8">
            <a:extLst>
              <a:ext uri="{FF2B5EF4-FFF2-40B4-BE49-F238E27FC236}">
                <a16:creationId xmlns:a16="http://schemas.microsoft.com/office/drawing/2014/main" id="{EB681987-1604-4425-A792-5EEE807EE8A1}"/>
              </a:ext>
            </a:extLst>
          </p:cNvPr>
          <p:cNvPicPr>
            <a:picLocks noChangeAspect="1"/>
          </p:cNvPicPr>
          <p:nvPr/>
        </p:nvPicPr>
        <p:blipFill>
          <a:blip r:embed="rId7"/>
          <a:stretch>
            <a:fillRect/>
          </a:stretch>
        </p:blipFill>
        <p:spPr>
          <a:xfrm>
            <a:off x="6361546" y="931113"/>
            <a:ext cx="5264845" cy="485775"/>
          </a:xfrm>
          <a:prstGeom prst="rect">
            <a:avLst/>
          </a:prstGeom>
        </p:spPr>
      </p:pic>
    </p:spTree>
    <p:extLst>
      <p:ext uri="{BB962C8B-B14F-4D97-AF65-F5344CB8AC3E}">
        <p14:creationId xmlns:p14="http://schemas.microsoft.com/office/powerpoint/2010/main" val="2031375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510" y="150150"/>
            <a:ext cx="9144000" cy="716419"/>
          </a:xfrm>
        </p:spPr>
        <p:txBody>
          <a:bodyPr>
            <a:noAutofit/>
          </a:bodyPr>
          <a:lstStyle/>
          <a:p>
            <a:r>
              <a:rPr lang="en-US" b="1" dirty="0">
                <a:cs typeface="Arial" panose="020B0604020202020204" pitchFamily="34" charset="0"/>
              </a:rPr>
              <a:t>SM Interval Group v/s Truck Model</a:t>
            </a:r>
          </a:p>
        </p:txBody>
      </p:sp>
      <p:cxnSp>
        <p:nvCxnSpPr>
          <p:cNvPr id="9" name="Straight Connector 8">
            <a:extLst>
              <a:ext uri="{FF2B5EF4-FFF2-40B4-BE49-F238E27FC236}">
                <a16:creationId xmlns:a16="http://schemas.microsoft.com/office/drawing/2014/main" id="{E20357B8-E77A-4AF6-80D8-F792CD74C827}"/>
              </a:ext>
            </a:extLst>
          </p:cNvPr>
          <p:cNvCxnSpPr>
            <a:cxnSpLocks/>
          </p:cNvCxnSpPr>
          <p:nvPr/>
        </p:nvCxnSpPr>
        <p:spPr>
          <a:xfrm>
            <a:off x="486510" y="6186463"/>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Content Placeholder 5">
            <a:extLst>
              <a:ext uri="{FF2B5EF4-FFF2-40B4-BE49-F238E27FC236}">
                <a16:creationId xmlns:a16="http://schemas.microsoft.com/office/drawing/2014/main" id="{58F6E18C-6F74-422F-822A-E8596D08CB04}"/>
              </a:ext>
            </a:extLst>
          </p:cNvPr>
          <p:cNvPicPr>
            <a:picLocks noChangeAspect="1"/>
          </p:cNvPicPr>
          <p:nvPr/>
        </p:nvPicPr>
        <p:blipFill>
          <a:blip r:embed="rId3"/>
          <a:stretch>
            <a:fillRect/>
          </a:stretch>
        </p:blipFill>
        <p:spPr>
          <a:xfrm>
            <a:off x="413085" y="6246867"/>
            <a:ext cx="2490041" cy="492020"/>
          </a:xfrm>
          <a:prstGeom prst="rect">
            <a:avLst/>
          </a:prstGeom>
        </p:spPr>
      </p:pic>
      <p:pic>
        <p:nvPicPr>
          <p:cNvPr id="12" name="Picture 11">
            <a:extLst>
              <a:ext uri="{FF2B5EF4-FFF2-40B4-BE49-F238E27FC236}">
                <a16:creationId xmlns:a16="http://schemas.microsoft.com/office/drawing/2014/main" id="{C91FEABC-608E-47EE-B80E-7748D360B073}"/>
              </a:ext>
            </a:extLst>
          </p:cNvPr>
          <p:cNvPicPr>
            <a:picLocks/>
          </p:cNvPicPr>
          <p:nvPr/>
        </p:nvPicPr>
        <p:blipFill>
          <a:blip r:embed="rId4"/>
          <a:stretch>
            <a:fillRect/>
          </a:stretch>
        </p:blipFill>
        <p:spPr>
          <a:xfrm>
            <a:off x="6807822" y="4660598"/>
            <a:ext cx="2971801" cy="18288"/>
          </a:xfrm>
          <a:prstGeom prst="rect">
            <a:avLst/>
          </a:prstGeom>
        </p:spPr>
      </p:pic>
      <p:sp>
        <p:nvSpPr>
          <p:cNvPr id="13" name="Rectangle 12">
            <a:extLst>
              <a:ext uri="{FF2B5EF4-FFF2-40B4-BE49-F238E27FC236}">
                <a16:creationId xmlns:a16="http://schemas.microsoft.com/office/drawing/2014/main" id="{4717A4D9-30BE-4F9C-A17B-1A70A9C69CD9}"/>
              </a:ext>
            </a:extLst>
          </p:cNvPr>
          <p:cNvSpPr/>
          <p:nvPr/>
        </p:nvSpPr>
        <p:spPr>
          <a:xfrm>
            <a:off x="575055" y="4770622"/>
            <a:ext cx="4715268" cy="1384995"/>
          </a:xfrm>
          <a:prstGeom prst="rect">
            <a:avLst/>
          </a:prstGeom>
        </p:spPr>
        <p:txBody>
          <a:bodyPr wrap="square">
            <a:spAutoFit/>
          </a:bodyPr>
          <a:lstStyle/>
          <a:p>
            <a:pPr marL="285750" indent="-285750">
              <a:buFont typeface="Arial" panose="020B0604020202020204" pitchFamily="34" charset="0"/>
              <a:buChar char="•"/>
            </a:pPr>
            <a:r>
              <a:rPr lang="en-IN" sz="1400" dirty="0">
                <a:cs typeface="Arial" panose="020B0604020202020204" pitchFamily="34" charset="0"/>
              </a:rPr>
              <a:t>The above plot indicates truck models of STAND-UP and 3-WH are more likely to have frequent schedule maintenance; </a:t>
            </a:r>
          </a:p>
          <a:p>
            <a:pPr marL="285750" indent="-285750">
              <a:buFont typeface="Arial" panose="020B0604020202020204" pitchFamily="34" charset="0"/>
              <a:buChar char="•"/>
            </a:pPr>
            <a:r>
              <a:rPr lang="en-IN" sz="1400" dirty="0">
                <a:cs typeface="Arial" panose="020B0604020202020204" pitchFamily="34" charset="0"/>
              </a:rPr>
              <a:t>Models of SIT-DOWN and SUCB are less likely to have frequent schedule maintenance.</a:t>
            </a:r>
            <a:br>
              <a:rPr lang="en-IN" sz="1400" dirty="0">
                <a:cs typeface="Arial" panose="020B0604020202020204" pitchFamily="34" charset="0"/>
              </a:rPr>
            </a:br>
            <a:endParaRPr lang="en-US" sz="1400" dirty="0">
              <a:cs typeface="Arial" panose="020B0604020202020204" pitchFamily="34" charset="0"/>
            </a:endParaRPr>
          </a:p>
        </p:txBody>
      </p:sp>
      <p:sp>
        <p:nvSpPr>
          <p:cNvPr id="14" name="Rectangle 13">
            <a:extLst>
              <a:ext uri="{FF2B5EF4-FFF2-40B4-BE49-F238E27FC236}">
                <a16:creationId xmlns:a16="http://schemas.microsoft.com/office/drawing/2014/main" id="{0F722674-1D31-41EE-A167-AC7CDB9E9669}"/>
              </a:ext>
            </a:extLst>
          </p:cNvPr>
          <p:cNvSpPr/>
          <p:nvPr/>
        </p:nvSpPr>
        <p:spPr>
          <a:xfrm>
            <a:off x="6733372" y="4785505"/>
            <a:ext cx="4715267" cy="954107"/>
          </a:xfrm>
          <a:prstGeom prst="rect">
            <a:avLst/>
          </a:prstGeom>
        </p:spPr>
        <p:txBody>
          <a:bodyPr wrap="square">
            <a:spAutoFit/>
          </a:bodyPr>
          <a:lstStyle/>
          <a:p>
            <a:pPr marL="285750" indent="-285750">
              <a:buFont typeface="Arial" panose="020B0604020202020204" pitchFamily="34" charset="0"/>
              <a:buChar char="•"/>
            </a:pPr>
            <a:r>
              <a:rPr lang="en-IN" sz="1400" dirty="0">
                <a:cs typeface="Arial" panose="020B0604020202020204" pitchFamily="34" charset="0"/>
              </a:rPr>
              <a:t>The above plot indicates truck mast types of C40 and C50 are more likely to have frequent SM plans </a:t>
            </a:r>
          </a:p>
          <a:p>
            <a:pPr marL="285750" indent="-285750">
              <a:buFont typeface="Arial" panose="020B0604020202020204" pitchFamily="34" charset="0"/>
              <a:buChar char="•"/>
            </a:pPr>
            <a:r>
              <a:rPr lang="en-IN" sz="1400" dirty="0">
                <a:cs typeface="Arial" panose="020B0604020202020204" pitchFamily="34" charset="0"/>
              </a:rPr>
              <a:t>Mast Type of C30, C35 are less likely to have frequent SM plans.</a:t>
            </a:r>
            <a:endParaRPr lang="en-US" sz="1400" dirty="0">
              <a:cs typeface="Arial" panose="020B0604020202020204" pitchFamily="34" charset="0"/>
            </a:endParaRPr>
          </a:p>
        </p:txBody>
      </p:sp>
      <p:pic>
        <p:nvPicPr>
          <p:cNvPr id="16" name="Picture 15">
            <a:extLst>
              <a:ext uri="{FF2B5EF4-FFF2-40B4-BE49-F238E27FC236}">
                <a16:creationId xmlns:a16="http://schemas.microsoft.com/office/drawing/2014/main" id="{94012116-3EA0-440B-AF04-EC6A237A61A7}"/>
              </a:ext>
            </a:extLst>
          </p:cNvPr>
          <p:cNvPicPr>
            <a:picLocks noChangeAspect="1"/>
          </p:cNvPicPr>
          <p:nvPr/>
        </p:nvPicPr>
        <p:blipFill>
          <a:blip r:embed="rId5"/>
          <a:stretch>
            <a:fillRect/>
          </a:stretch>
        </p:blipFill>
        <p:spPr>
          <a:xfrm>
            <a:off x="212218" y="736677"/>
            <a:ext cx="4954768" cy="3983087"/>
          </a:xfrm>
          <a:prstGeom prst="rect">
            <a:avLst/>
          </a:prstGeom>
        </p:spPr>
      </p:pic>
      <p:sp>
        <p:nvSpPr>
          <p:cNvPr id="7" name="Rectangle 6">
            <a:extLst>
              <a:ext uri="{FF2B5EF4-FFF2-40B4-BE49-F238E27FC236}">
                <a16:creationId xmlns:a16="http://schemas.microsoft.com/office/drawing/2014/main" id="{A2E9745B-210F-4264-9568-D7FBF7891011}"/>
              </a:ext>
            </a:extLst>
          </p:cNvPr>
          <p:cNvSpPr/>
          <p:nvPr/>
        </p:nvSpPr>
        <p:spPr>
          <a:xfrm>
            <a:off x="552090" y="4332667"/>
            <a:ext cx="1024255" cy="338554"/>
          </a:xfrm>
          <a:prstGeom prst="rect">
            <a:avLst/>
          </a:prstGeom>
        </p:spPr>
        <p:txBody>
          <a:bodyPr wrap="none">
            <a:spAutoFit/>
          </a:bodyPr>
          <a:lstStyle/>
          <a:p>
            <a:pPr>
              <a:spcAft>
                <a:spcPts val="400"/>
              </a:spcAft>
            </a:pPr>
            <a:r>
              <a:rPr lang="en-US" sz="1600" kern="800" spc="52" dirty="0">
                <a:solidFill>
                  <a:srgbClr val="EE3423"/>
                </a:solidFill>
                <a:ea typeface="Univers LT Std 57 Condensed" charset="0"/>
                <a:cs typeface="Univers LT Std 57 Condensed" charset="0"/>
              </a:rPr>
              <a:t>Summary</a:t>
            </a:r>
          </a:p>
        </p:txBody>
      </p:sp>
      <p:pic>
        <p:nvPicPr>
          <p:cNvPr id="8" name="Picture 7">
            <a:extLst>
              <a:ext uri="{FF2B5EF4-FFF2-40B4-BE49-F238E27FC236}">
                <a16:creationId xmlns:a16="http://schemas.microsoft.com/office/drawing/2014/main" id="{0D17DEA2-3A57-4C2B-A6DB-50C51F2A4C7E}"/>
              </a:ext>
            </a:extLst>
          </p:cNvPr>
          <p:cNvPicPr>
            <a:picLocks/>
          </p:cNvPicPr>
          <p:nvPr/>
        </p:nvPicPr>
        <p:blipFill>
          <a:blip r:embed="rId4"/>
          <a:stretch>
            <a:fillRect/>
          </a:stretch>
        </p:blipFill>
        <p:spPr>
          <a:xfrm>
            <a:off x="653441" y="4644721"/>
            <a:ext cx="2971801" cy="18288"/>
          </a:xfrm>
          <a:prstGeom prst="rect">
            <a:avLst/>
          </a:prstGeom>
        </p:spPr>
      </p:pic>
      <p:pic>
        <p:nvPicPr>
          <p:cNvPr id="17" name="Picture 16">
            <a:extLst>
              <a:ext uri="{FF2B5EF4-FFF2-40B4-BE49-F238E27FC236}">
                <a16:creationId xmlns:a16="http://schemas.microsoft.com/office/drawing/2014/main" id="{1DA24C5C-D459-4A25-875A-CFEF06D0F266}"/>
              </a:ext>
            </a:extLst>
          </p:cNvPr>
          <p:cNvPicPr>
            <a:picLocks noChangeAspect="1"/>
          </p:cNvPicPr>
          <p:nvPr/>
        </p:nvPicPr>
        <p:blipFill>
          <a:blip r:embed="rId6"/>
          <a:stretch>
            <a:fillRect/>
          </a:stretch>
        </p:blipFill>
        <p:spPr>
          <a:xfrm>
            <a:off x="5780760" y="948742"/>
            <a:ext cx="5667879" cy="3497892"/>
          </a:xfrm>
          <a:prstGeom prst="rect">
            <a:avLst/>
          </a:prstGeom>
        </p:spPr>
      </p:pic>
      <p:sp>
        <p:nvSpPr>
          <p:cNvPr id="18" name="Title 11">
            <a:extLst>
              <a:ext uri="{FF2B5EF4-FFF2-40B4-BE49-F238E27FC236}">
                <a16:creationId xmlns:a16="http://schemas.microsoft.com/office/drawing/2014/main" id="{500169B7-C9A4-40D4-BF14-56BB013C96FA}"/>
              </a:ext>
            </a:extLst>
          </p:cNvPr>
          <p:cNvSpPr txBox="1">
            <a:spLocks/>
          </p:cNvSpPr>
          <p:nvPr/>
        </p:nvSpPr>
        <p:spPr>
          <a:xfrm>
            <a:off x="6807822" y="4390372"/>
            <a:ext cx="2227672" cy="303649"/>
          </a:xfrm>
          <a:prstGeom prst="rect">
            <a:avLst/>
          </a:prstGeom>
        </p:spPr>
        <p:txBody>
          <a:bodyPr vert="horz" lIns="0" tIns="0" rIns="0" bIns="0" rtlCol="0" anchor="t" anchorCtr="0">
            <a:noAutofit/>
          </a:bodyPr>
          <a:lstStyle/>
          <a:p>
            <a:pPr>
              <a:spcAft>
                <a:spcPts val="400"/>
              </a:spcAft>
            </a:pPr>
            <a:r>
              <a:rPr lang="en-US" sz="1600" kern="800" spc="50" dirty="0">
                <a:solidFill>
                  <a:srgbClr val="EE3423"/>
                </a:solidFill>
                <a:ea typeface="Univers LT Std 57 Condensed" charset="0"/>
                <a:cs typeface="Univers LT Std 57 Condensed" charset="0"/>
              </a:rPr>
              <a:t>Summary</a:t>
            </a:r>
          </a:p>
        </p:txBody>
      </p:sp>
      <p:pic>
        <p:nvPicPr>
          <p:cNvPr id="15" name="Picture 2" descr="Image result for cornell university logo">
            <a:extLst>
              <a:ext uri="{FF2B5EF4-FFF2-40B4-BE49-F238E27FC236}">
                <a16:creationId xmlns:a16="http://schemas.microsoft.com/office/drawing/2014/main" id="{44E00CA1-B5EE-410C-8F5D-05A7D5113F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568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510" y="150150"/>
            <a:ext cx="9144000" cy="716419"/>
          </a:xfrm>
        </p:spPr>
        <p:txBody>
          <a:bodyPr>
            <a:noAutofit/>
          </a:bodyPr>
          <a:lstStyle/>
          <a:p>
            <a:r>
              <a:rPr lang="en-US" b="1" dirty="0">
                <a:cs typeface="Arial" panose="020B0604020202020204" pitchFamily="34" charset="0"/>
              </a:rPr>
              <a:t>Chi-Squared Tests for Group Comparison</a:t>
            </a:r>
          </a:p>
        </p:txBody>
      </p:sp>
      <p:cxnSp>
        <p:nvCxnSpPr>
          <p:cNvPr id="9" name="Straight Connector 8">
            <a:extLst>
              <a:ext uri="{FF2B5EF4-FFF2-40B4-BE49-F238E27FC236}">
                <a16:creationId xmlns:a16="http://schemas.microsoft.com/office/drawing/2014/main" id="{E20357B8-E77A-4AF6-80D8-F792CD74C827}"/>
              </a:ext>
            </a:extLst>
          </p:cNvPr>
          <p:cNvCxnSpPr>
            <a:cxnSpLocks/>
          </p:cNvCxnSpPr>
          <p:nvPr/>
        </p:nvCxnSpPr>
        <p:spPr>
          <a:xfrm>
            <a:off x="486510" y="6186463"/>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Content Placeholder 5">
            <a:extLst>
              <a:ext uri="{FF2B5EF4-FFF2-40B4-BE49-F238E27FC236}">
                <a16:creationId xmlns:a16="http://schemas.microsoft.com/office/drawing/2014/main" id="{58F6E18C-6F74-422F-822A-E8596D08CB04}"/>
              </a:ext>
            </a:extLst>
          </p:cNvPr>
          <p:cNvPicPr>
            <a:picLocks noChangeAspect="1"/>
          </p:cNvPicPr>
          <p:nvPr/>
        </p:nvPicPr>
        <p:blipFill>
          <a:blip r:embed="rId3"/>
          <a:stretch>
            <a:fillRect/>
          </a:stretch>
        </p:blipFill>
        <p:spPr>
          <a:xfrm>
            <a:off x="413085" y="6246867"/>
            <a:ext cx="2490041" cy="492020"/>
          </a:xfrm>
          <a:prstGeom prst="rect">
            <a:avLst/>
          </a:prstGeom>
        </p:spPr>
      </p:pic>
      <p:grpSp>
        <p:nvGrpSpPr>
          <p:cNvPr id="8" name="Group 7">
            <a:extLst>
              <a:ext uri="{FF2B5EF4-FFF2-40B4-BE49-F238E27FC236}">
                <a16:creationId xmlns:a16="http://schemas.microsoft.com/office/drawing/2014/main" id="{363E7F0A-DBEC-4EE0-B863-E6314EFCF800}"/>
              </a:ext>
            </a:extLst>
          </p:cNvPr>
          <p:cNvGrpSpPr/>
          <p:nvPr/>
        </p:nvGrpSpPr>
        <p:grpSpPr>
          <a:xfrm>
            <a:off x="3382891" y="3570730"/>
            <a:ext cx="5657251" cy="1473364"/>
            <a:chOff x="554267" y="3287926"/>
            <a:chExt cx="5657251" cy="1473364"/>
          </a:xfrm>
        </p:grpSpPr>
        <p:sp>
          <p:nvSpPr>
            <p:cNvPr id="5" name="Title 11">
              <a:extLst>
                <a:ext uri="{FF2B5EF4-FFF2-40B4-BE49-F238E27FC236}">
                  <a16:creationId xmlns:a16="http://schemas.microsoft.com/office/drawing/2014/main" id="{3ABF74A8-9CEB-456A-8CC8-B8CA485B81D8}"/>
                </a:ext>
              </a:extLst>
            </p:cNvPr>
            <p:cNvSpPr txBox="1">
              <a:spLocks/>
            </p:cNvSpPr>
            <p:nvPr/>
          </p:nvSpPr>
          <p:spPr>
            <a:xfrm>
              <a:off x="641155" y="3287926"/>
              <a:ext cx="2287987" cy="282148"/>
            </a:xfrm>
            <a:prstGeom prst="rect">
              <a:avLst/>
            </a:prstGeom>
          </p:spPr>
          <p:txBody>
            <a:bodyPr vert="horz" lIns="0" tIns="0" rIns="0" bIns="0" rtlCol="0" anchor="t" anchorCtr="0">
              <a:noAutofit/>
            </a:bodyPr>
            <a:lstStyle/>
            <a:p>
              <a:pPr>
                <a:spcAft>
                  <a:spcPts val="400"/>
                </a:spcAft>
              </a:pPr>
              <a:r>
                <a:rPr lang="en-US" sz="1600" kern="800" spc="50" dirty="0">
                  <a:solidFill>
                    <a:srgbClr val="EE3423"/>
                  </a:solidFill>
                  <a:ea typeface="Univers LT Std 57 Condensed" charset="0"/>
                  <a:cs typeface="Univers LT Std 57 Condensed" charset="0"/>
                </a:rPr>
                <a:t>Summary</a:t>
              </a:r>
            </a:p>
          </p:txBody>
        </p:sp>
        <p:grpSp>
          <p:nvGrpSpPr>
            <p:cNvPr id="3" name="Group 2">
              <a:extLst>
                <a:ext uri="{FF2B5EF4-FFF2-40B4-BE49-F238E27FC236}">
                  <a16:creationId xmlns:a16="http://schemas.microsoft.com/office/drawing/2014/main" id="{9B571CBF-3C72-44BC-94B5-0A02114BC055}"/>
                </a:ext>
              </a:extLst>
            </p:cNvPr>
            <p:cNvGrpSpPr/>
            <p:nvPr/>
          </p:nvGrpSpPr>
          <p:grpSpPr>
            <a:xfrm>
              <a:off x="554267" y="3630477"/>
              <a:ext cx="5657251" cy="1130813"/>
              <a:chOff x="554267" y="3630477"/>
              <a:chExt cx="5657251" cy="1130813"/>
            </a:xfrm>
          </p:grpSpPr>
          <p:pic>
            <p:nvPicPr>
              <p:cNvPr id="6" name="Picture 5">
                <a:extLst>
                  <a:ext uri="{FF2B5EF4-FFF2-40B4-BE49-F238E27FC236}">
                    <a16:creationId xmlns:a16="http://schemas.microsoft.com/office/drawing/2014/main" id="{AEF71888-7AA9-4D98-BC92-5C8D865416D8}"/>
                  </a:ext>
                </a:extLst>
              </p:cNvPr>
              <p:cNvPicPr>
                <a:picLocks/>
              </p:cNvPicPr>
              <p:nvPr/>
            </p:nvPicPr>
            <p:blipFill>
              <a:blip r:embed="rId4"/>
              <a:stretch>
                <a:fillRect/>
              </a:stretch>
            </p:blipFill>
            <p:spPr>
              <a:xfrm>
                <a:off x="641155" y="3630477"/>
                <a:ext cx="2971800" cy="18288"/>
              </a:xfrm>
              <a:prstGeom prst="rect">
                <a:avLst/>
              </a:prstGeom>
            </p:spPr>
          </p:pic>
          <p:sp>
            <p:nvSpPr>
              <p:cNvPr id="7" name="TextBox 6">
                <a:extLst>
                  <a:ext uri="{FF2B5EF4-FFF2-40B4-BE49-F238E27FC236}">
                    <a16:creationId xmlns:a16="http://schemas.microsoft.com/office/drawing/2014/main" id="{5755C56C-966B-4D63-AB8E-5C420F40546F}"/>
                  </a:ext>
                </a:extLst>
              </p:cNvPr>
              <p:cNvSpPr txBox="1"/>
              <p:nvPr/>
            </p:nvSpPr>
            <p:spPr>
              <a:xfrm>
                <a:off x="554267" y="3757104"/>
                <a:ext cx="5657251" cy="1004186"/>
              </a:xfrm>
              <a:prstGeom prst="rect">
                <a:avLst/>
              </a:prstGeom>
              <a:noFill/>
            </p:spPr>
            <p:txBody>
              <a:bodyPr wrap="square" rtlCol="0">
                <a:spAutoFit/>
              </a:bodyPr>
              <a:lstStyle/>
              <a:p>
                <a:pPr marL="285750" indent="-285750">
                  <a:lnSpc>
                    <a:spcPct val="107000"/>
                  </a:lnSpc>
                  <a:buFont typeface="Arial" panose="020B0604020202020204" pitchFamily="34" charset="0"/>
                  <a:buChar char="•"/>
                </a:pPr>
                <a:r>
                  <a:rPr lang="en-IN" sz="1400" dirty="0">
                    <a:solidFill>
                      <a:srgbClr val="222222"/>
                    </a:solidFill>
                    <a:highlight>
                      <a:srgbClr val="FFFFFF"/>
                    </a:highlight>
                    <a:latin typeface="Calibri "/>
                    <a:ea typeface="Arial" panose="020B0604020202020204" pitchFamily="34" charset="0"/>
                  </a:rPr>
                  <a:t>2*2 Chi-Squared tables for 4 comparisons</a:t>
                </a:r>
              </a:p>
              <a:p>
                <a:pPr marL="285750" indent="-285750">
                  <a:lnSpc>
                    <a:spcPct val="107000"/>
                  </a:lnSpc>
                  <a:buFont typeface="Arial" panose="020B0604020202020204" pitchFamily="34" charset="0"/>
                  <a:buChar char="•"/>
                </a:pPr>
                <a:r>
                  <a:rPr lang="en-IN" sz="1400" dirty="0">
                    <a:solidFill>
                      <a:srgbClr val="222222"/>
                    </a:solidFill>
                    <a:highlight>
                      <a:srgbClr val="FFFFFF"/>
                    </a:highlight>
                    <a:latin typeface="Calibri "/>
                    <a:ea typeface="Arial" panose="020B0604020202020204" pitchFamily="34" charset="0"/>
                  </a:rPr>
                  <a:t>Chi-squared tests to check whether significant differences exist between different groups. P values are all very small, indicating the groups are all significantly different. </a:t>
                </a:r>
                <a:endParaRPr lang="en-US" sz="1600" dirty="0">
                  <a:highlight>
                    <a:srgbClr val="FFFFFF"/>
                  </a:highlight>
                  <a:latin typeface="Calibri "/>
                  <a:ea typeface="Calibri" panose="020F0502020204030204" pitchFamily="34" charset="0"/>
                </a:endParaRPr>
              </a:p>
            </p:txBody>
          </p:sp>
        </p:grpSp>
      </p:grpSp>
      <p:pic>
        <p:nvPicPr>
          <p:cNvPr id="4" name="Picture 3">
            <a:extLst>
              <a:ext uri="{FF2B5EF4-FFF2-40B4-BE49-F238E27FC236}">
                <a16:creationId xmlns:a16="http://schemas.microsoft.com/office/drawing/2014/main" id="{FDFD8B9B-4EBB-422F-BA05-8B561C6D61ED}"/>
              </a:ext>
            </a:extLst>
          </p:cNvPr>
          <p:cNvPicPr>
            <a:picLocks noChangeAspect="1"/>
          </p:cNvPicPr>
          <p:nvPr/>
        </p:nvPicPr>
        <p:blipFill>
          <a:blip r:embed="rId5"/>
          <a:stretch>
            <a:fillRect/>
          </a:stretch>
        </p:blipFill>
        <p:spPr>
          <a:xfrm>
            <a:off x="3120273" y="1264564"/>
            <a:ext cx="5946212" cy="1557141"/>
          </a:xfrm>
          <a:prstGeom prst="rect">
            <a:avLst/>
          </a:prstGeom>
        </p:spPr>
      </p:pic>
      <p:pic>
        <p:nvPicPr>
          <p:cNvPr id="11" name="Picture 2" descr="Image result for cornell university logo">
            <a:extLst>
              <a:ext uri="{FF2B5EF4-FFF2-40B4-BE49-F238E27FC236}">
                <a16:creationId xmlns:a16="http://schemas.microsoft.com/office/drawing/2014/main" id="{EB0B0E3A-0957-4995-B255-B52BFCE950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753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aymond Corporation">
            <a:extLst>
              <a:ext uri="{FF2B5EF4-FFF2-40B4-BE49-F238E27FC236}">
                <a16:creationId xmlns:a16="http://schemas.microsoft.com/office/drawing/2014/main" id="{B3609F6D-73D2-4EF7-9624-FE4CB4856F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5966" y="842509"/>
            <a:ext cx="3176538" cy="31765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cornell university logo">
            <a:extLst>
              <a:ext uri="{FF2B5EF4-FFF2-40B4-BE49-F238E27FC236}">
                <a16:creationId xmlns:a16="http://schemas.microsoft.com/office/drawing/2014/main" id="{3C95DEC5-F002-4E4A-9293-2DA2CE5F821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62124" y="1132538"/>
            <a:ext cx="2767374" cy="250447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FB6B50D-AEB1-4ADC-8D17-832BC64D45D0}"/>
              </a:ext>
            </a:extLst>
          </p:cNvPr>
          <p:cNvSpPr txBox="1">
            <a:spLocks/>
          </p:cNvSpPr>
          <p:nvPr/>
        </p:nvSpPr>
        <p:spPr>
          <a:xfrm>
            <a:off x="985968" y="4473225"/>
            <a:ext cx="8288035" cy="1095059"/>
          </a:xfrm>
          <a:prstGeom prst="rect">
            <a:avLst/>
          </a:prstGeom>
        </p:spPr>
        <p:txBody>
          <a:bodyPr vert="horz" lIns="91440" tIns="45720" rIns="91440" bIns="45720" rtlCol="0" anchor="b">
            <a:normAutofit fontScale="97500" lnSpcReduction="10000"/>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90000"/>
              </a:lnSpc>
            </a:pPr>
            <a:r>
              <a:rPr lang="en-US" altLang="zh-CN" sz="4000" dirty="0">
                <a:latin typeface="Calibri" panose="020F0502020204030204" pitchFamily="34" charset="0"/>
                <a:cs typeface="Calibri" panose="020F0502020204030204" pitchFamily="34" charset="0"/>
              </a:rPr>
              <a:t>Part IV</a:t>
            </a:r>
            <a:br>
              <a:rPr lang="en-US" altLang="zh-CN" sz="4000" dirty="0">
                <a:latin typeface="Calibri" panose="020F0502020204030204" pitchFamily="34" charset="0"/>
                <a:cs typeface="Calibri" panose="020F0502020204030204" pitchFamily="34" charset="0"/>
              </a:rPr>
            </a:br>
            <a:r>
              <a:rPr lang="en-US" altLang="zh-CN" sz="4000" dirty="0">
                <a:latin typeface="Calibri" panose="020F0502020204030204" pitchFamily="34" charset="0"/>
                <a:cs typeface="Calibri" panose="020F0502020204030204" pitchFamily="34" charset="0"/>
              </a:rPr>
              <a:t>Cost Ownership Analysis</a:t>
            </a:r>
            <a:endParaRPr lang="en-US" sz="37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20447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510" y="150150"/>
            <a:ext cx="9144000" cy="716419"/>
          </a:xfrm>
        </p:spPr>
        <p:txBody>
          <a:bodyPr>
            <a:noAutofit/>
          </a:bodyPr>
          <a:lstStyle/>
          <a:p>
            <a:r>
              <a:rPr lang="en-US" b="1" dirty="0">
                <a:cs typeface="Arial" panose="020B0604020202020204" pitchFamily="34" charset="0"/>
              </a:rPr>
              <a:t>Cost per Hour of trucks</a:t>
            </a:r>
          </a:p>
        </p:txBody>
      </p:sp>
      <p:cxnSp>
        <p:nvCxnSpPr>
          <p:cNvPr id="9" name="Straight Connector 8">
            <a:extLst>
              <a:ext uri="{FF2B5EF4-FFF2-40B4-BE49-F238E27FC236}">
                <a16:creationId xmlns:a16="http://schemas.microsoft.com/office/drawing/2014/main" id="{E20357B8-E77A-4AF6-80D8-F792CD74C827}"/>
              </a:ext>
            </a:extLst>
          </p:cNvPr>
          <p:cNvCxnSpPr>
            <a:cxnSpLocks/>
          </p:cNvCxnSpPr>
          <p:nvPr/>
        </p:nvCxnSpPr>
        <p:spPr>
          <a:xfrm>
            <a:off x="486510" y="6186463"/>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Content Placeholder 5">
            <a:extLst>
              <a:ext uri="{FF2B5EF4-FFF2-40B4-BE49-F238E27FC236}">
                <a16:creationId xmlns:a16="http://schemas.microsoft.com/office/drawing/2014/main" id="{58F6E18C-6F74-422F-822A-E8596D08CB04}"/>
              </a:ext>
            </a:extLst>
          </p:cNvPr>
          <p:cNvPicPr>
            <a:picLocks noChangeAspect="1"/>
          </p:cNvPicPr>
          <p:nvPr/>
        </p:nvPicPr>
        <p:blipFill>
          <a:blip r:embed="rId2"/>
          <a:stretch>
            <a:fillRect/>
          </a:stretch>
        </p:blipFill>
        <p:spPr>
          <a:xfrm>
            <a:off x="413085" y="6246867"/>
            <a:ext cx="2490041" cy="492020"/>
          </a:xfrm>
          <a:prstGeom prst="rect">
            <a:avLst/>
          </a:prstGeom>
        </p:spPr>
      </p:pic>
      <p:grpSp>
        <p:nvGrpSpPr>
          <p:cNvPr id="13" name="Group 12">
            <a:extLst>
              <a:ext uri="{FF2B5EF4-FFF2-40B4-BE49-F238E27FC236}">
                <a16:creationId xmlns:a16="http://schemas.microsoft.com/office/drawing/2014/main" id="{2092D981-A845-4999-88B5-57D93B6BF645}"/>
              </a:ext>
            </a:extLst>
          </p:cNvPr>
          <p:cNvGrpSpPr/>
          <p:nvPr/>
        </p:nvGrpSpPr>
        <p:grpSpPr>
          <a:xfrm>
            <a:off x="8929990" y="1805425"/>
            <a:ext cx="2971800" cy="298442"/>
            <a:chOff x="6622320" y="952258"/>
            <a:chExt cx="2971800" cy="298442"/>
          </a:xfrm>
        </p:grpSpPr>
        <p:sp>
          <p:nvSpPr>
            <p:cNvPr id="14" name="Title 11">
              <a:extLst>
                <a:ext uri="{FF2B5EF4-FFF2-40B4-BE49-F238E27FC236}">
                  <a16:creationId xmlns:a16="http://schemas.microsoft.com/office/drawing/2014/main" id="{49E20618-730B-48B0-9D75-0D76BFCC44F8}"/>
                </a:ext>
              </a:extLst>
            </p:cNvPr>
            <p:cNvSpPr txBox="1">
              <a:spLocks/>
            </p:cNvSpPr>
            <p:nvPr/>
          </p:nvSpPr>
          <p:spPr>
            <a:xfrm>
              <a:off x="6627715" y="952258"/>
              <a:ext cx="2287987" cy="282148"/>
            </a:xfrm>
            <a:prstGeom prst="rect">
              <a:avLst/>
            </a:prstGeom>
          </p:spPr>
          <p:txBody>
            <a:bodyPr vert="horz" lIns="0" tIns="0" rIns="0" bIns="0" rtlCol="0" anchor="t" anchorCtr="0">
              <a:noAutofit/>
            </a:bodyPr>
            <a:lstStyle/>
            <a:p>
              <a:pPr>
                <a:spcAft>
                  <a:spcPts val="400"/>
                </a:spcAft>
              </a:pPr>
              <a:r>
                <a:rPr lang="en-US" sz="1600" kern="800" spc="50" dirty="0">
                  <a:solidFill>
                    <a:srgbClr val="EE3423"/>
                  </a:solidFill>
                  <a:ea typeface="Univers LT Std 57 Condensed" charset="0"/>
                  <a:cs typeface="Univers LT Std 57 Condensed" charset="0"/>
                </a:rPr>
                <a:t>Summary</a:t>
              </a:r>
            </a:p>
          </p:txBody>
        </p:sp>
        <p:pic>
          <p:nvPicPr>
            <p:cNvPr id="15" name="Picture 14">
              <a:extLst>
                <a:ext uri="{FF2B5EF4-FFF2-40B4-BE49-F238E27FC236}">
                  <a16:creationId xmlns:a16="http://schemas.microsoft.com/office/drawing/2014/main" id="{71DB745C-8839-49C3-B6FB-1CE8F2374C4C}"/>
                </a:ext>
              </a:extLst>
            </p:cNvPr>
            <p:cNvPicPr>
              <a:picLocks/>
            </p:cNvPicPr>
            <p:nvPr/>
          </p:nvPicPr>
          <p:blipFill>
            <a:blip r:embed="rId3"/>
            <a:stretch>
              <a:fillRect/>
            </a:stretch>
          </p:blipFill>
          <p:spPr>
            <a:xfrm>
              <a:off x="6622320" y="1232412"/>
              <a:ext cx="2971800" cy="18288"/>
            </a:xfrm>
            <a:prstGeom prst="rect">
              <a:avLst/>
            </a:prstGeom>
          </p:spPr>
        </p:pic>
      </p:grpSp>
      <p:sp>
        <p:nvSpPr>
          <p:cNvPr id="16" name="TextBox 15">
            <a:extLst>
              <a:ext uri="{FF2B5EF4-FFF2-40B4-BE49-F238E27FC236}">
                <a16:creationId xmlns:a16="http://schemas.microsoft.com/office/drawing/2014/main" id="{4EDE780F-6AED-4763-8904-71E16755F344}"/>
              </a:ext>
            </a:extLst>
          </p:cNvPr>
          <p:cNvSpPr txBox="1"/>
          <p:nvPr/>
        </p:nvSpPr>
        <p:spPr>
          <a:xfrm>
            <a:off x="8929990" y="2184738"/>
            <a:ext cx="2971800" cy="2156744"/>
          </a:xfrm>
          <a:prstGeom prst="rect">
            <a:avLst/>
          </a:prstGeom>
          <a:noFill/>
        </p:spPr>
        <p:txBody>
          <a:bodyPr wrap="square" rtlCol="0">
            <a:spAutoFit/>
          </a:bodyPr>
          <a:lstStyle/>
          <a:p>
            <a:pPr marL="285750" indent="-285750">
              <a:lnSpc>
                <a:spcPct val="107000"/>
              </a:lnSpc>
              <a:buFont typeface="Arial" panose="020B0604020202020204" pitchFamily="34" charset="0"/>
              <a:buChar char="•"/>
            </a:pPr>
            <a:r>
              <a:rPr lang="en-US" sz="1400" dirty="0">
                <a:ea typeface="Calibri" panose="020F0502020204030204" pitchFamily="34" charset="0"/>
              </a:rPr>
              <a:t>The highest of median cost per hour for each truck was in 1985 (due to some outlier entries), after which it has significantly decreased over the years.</a:t>
            </a:r>
          </a:p>
          <a:p>
            <a:pPr marL="285750" indent="-285750">
              <a:lnSpc>
                <a:spcPct val="107000"/>
              </a:lnSpc>
              <a:buFont typeface="Arial" panose="020B0604020202020204" pitchFamily="34" charset="0"/>
              <a:buChar char="•"/>
            </a:pPr>
            <a:r>
              <a:rPr lang="en-US" sz="1400" u="sng" dirty="0">
                <a:ea typeface="Calibri" panose="020F0502020204030204" pitchFamily="34" charset="0"/>
              </a:rPr>
              <a:t>Note</a:t>
            </a:r>
            <a:r>
              <a:rPr lang="en-US" sz="1400" dirty="0">
                <a:ea typeface="Calibri" panose="020F0502020204030204" pitchFamily="34" charset="0"/>
              </a:rPr>
              <a:t>: Median is shown here as the total would vary due to meter hours increasing in continuation each year for the trucks.</a:t>
            </a:r>
          </a:p>
        </p:txBody>
      </p:sp>
      <p:pic>
        <p:nvPicPr>
          <p:cNvPr id="17" name="Picture 2" descr="Image result for cornell university logo">
            <a:extLst>
              <a:ext uri="{FF2B5EF4-FFF2-40B4-BE49-F238E27FC236}">
                <a16:creationId xmlns:a16="http://schemas.microsoft.com/office/drawing/2014/main" id="{E6E94B55-7F18-4C2B-9CC9-48AECA9581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2EF7396-2657-4BA2-BDE9-A6BC57CC5A60}"/>
              </a:ext>
            </a:extLst>
          </p:cNvPr>
          <p:cNvPicPr>
            <a:picLocks noChangeAspect="1"/>
          </p:cNvPicPr>
          <p:nvPr/>
        </p:nvPicPr>
        <p:blipFill>
          <a:blip r:embed="rId5"/>
          <a:stretch>
            <a:fillRect/>
          </a:stretch>
        </p:blipFill>
        <p:spPr>
          <a:xfrm>
            <a:off x="584462" y="789597"/>
            <a:ext cx="8345528" cy="5354276"/>
          </a:xfrm>
          <a:prstGeom prst="rect">
            <a:avLst/>
          </a:prstGeom>
        </p:spPr>
      </p:pic>
    </p:spTree>
    <p:extLst>
      <p:ext uri="{BB962C8B-B14F-4D97-AF65-F5344CB8AC3E}">
        <p14:creationId xmlns:p14="http://schemas.microsoft.com/office/powerpoint/2010/main" val="3572992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510" y="150150"/>
            <a:ext cx="9144000" cy="716419"/>
          </a:xfrm>
        </p:spPr>
        <p:txBody>
          <a:bodyPr>
            <a:noAutofit/>
          </a:bodyPr>
          <a:lstStyle/>
          <a:p>
            <a:r>
              <a:rPr lang="en-US" b="1" dirty="0">
                <a:cs typeface="Arial" panose="020B0604020202020204" pitchFamily="34" charset="0"/>
              </a:rPr>
              <a:t>Cost per Meter Hour for Interval Groups</a:t>
            </a:r>
          </a:p>
        </p:txBody>
      </p:sp>
      <p:cxnSp>
        <p:nvCxnSpPr>
          <p:cNvPr id="9" name="Straight Connector 8">
            <a:extLst>
              <a:ext uri="{FF2B5EF4-FFF2-40B4-BE49-F238E27FC236}">
                <a16:creationId xmlns:a16="http://schemas.microsoft.com/office/drawing/2014/main" id="{E20357B8-E77A-4AF6-80D8-F792CD74C827}"/>
              </a:ext>
            </a:extLst>
          </p:cNvPr>
          <p:cNvCxnSpPr>
            <a:cxnSpLocks/>
          </p:cNvCxnSpPr>
          <p:nvPr/>
        </p:nvCxnSpPr>
        <p:spPr>
          <a:xfrm>
            <a:off x="486510" y="6186463"/>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Content Placeholder 5">
            <a:extLst>
              <a:ext uri="{FF2B5EF4-FFF2-40B4-BE49-F238E27FC236}">
                <a16:creationId xmlns:a16="http://schemas.microsoft.com/office/drawing/2014/main" id="{58F6E18C-6F74-422F-822A-E8596D08CB04}"/>
              </a:ext>
            </a:extLst>
          </p:cNvPr>
          <p:cNvPicPr>
            <a:picLocks noChangeAspect="1"/>
          </p:cNvPicPr>
          <p:nvPr/>
        </p:nvPicPr>
        <p:blipFill>
          <a:blip r:embed="rId3"/>
          <a:stretch>
            <a:fillRect/>
          </a:stretch>
        </p:blipFill>
        <p:spPr>
          <a:xfrm>
            <a:off x="413085" y="6246867"/>
            <a:ext cx="2490041" cy="492020"/>
          </a:xfrm>
          <a:prstGeom prst="rect">
            <a:avLst/>
          </a:prstGeom>
        </p:spPr>
      </p:pic>
      <p:sp>
        <p:nvSpPr>
          <p:cNvPr id="7" name="TextBox 6">
            <a:extLst>
              <a:ext uri="{FF2B5EF4-FFF2-40B4-BE49-F238E27FC236}">
                <a16:creationId xmlns:a16="http://schemas.microsoft.com/office/drawing/2014/main" id="{5755C56C-966B-4D63-AB8E-5C420F40546F}"/>
              </a:ext>
            </a:extLst>
          </p:cNvPr>
          <p:cNvSpPr txBox="1"/>
          <p:nvPr/>
        </p:nvSpPr>
        <p:spPr>
          <a:xfrm>
            <a:off x="5750013" y="5000912"/>
            <a:ext cx="5657251" cy="1004186"/>
          </a:xfrm>
          <a:prstGeom prst="rect">
            <a:avLst/>
          </a:prstGeom>
          <a:noFill/>
        </p:spPr>
        <p:txBody>
          <a:bodyPr wrap="square" rtlCol="0">
            <a:spAutoFit/>
          </a:bodyPr>
          <a:lstStyle/>
          <a:p>
            <a:pPr marL="285750" indent="-285750">
              <a:lnSpc>
                <a:spcPct val="107000"/>
              </a:lnSpc>
              <a:buFont typeface="Arial" panose="020B0604020202020204" pitchFamily="34" charset="0"/>
              <a:buChar char="•"/>
            </a:pPr>
            <a:r>
              <a:rPr lang="en-IN" sz="1400" dirty="0">
                <a:solidFill>
                  <a:srgbClr val="222222"/>
                </a:solidFill>
                <a:highlight>
                  <a:srgbClr val="FFFFFF"/>
                </a:highlight>
                <a:ea typeface="Arial" panose="020B0604020202020204" pitchFamily="34" charset="0"/>
              </a:rPr>
              <a:t>Interval Group 5 has the highest Median of Cost per Meter Hour for each truck. Interval 3 has the highest Median for Meter Hours for each truck. </a:t>
            </a:r>
          </a:p>
          <a:p>
            <a:pPr marL="285750" indent="-285750">
              <a:lnSpc>
                <a:spcPct val="107000"/>
              </a:lnSpc>
              <a:buFont typeface="Arial" panose="020B0604020202020204" pitchFamily="34" charset="0"/>
              <a:buChar char="•"/>
            </a:pPr>
            <a:r>
              <a:rPr lang="en-IN" sz="1400" dirty="0">
                <a:solidFill>
                  <a:srgbClr val="222222"/>
                </a:solidFill>
                <a:highlight>
                  <a:srgbClr val="FFFFFF"/>
                </a:highlight>
                <a:ea typeface="Arial" panose="020B0604020202020204" pitchFamily="34" charset="0"/>
              </a:rPr>
              <a:t>Interval Group1 gives the lowest total cost of ownership for the trucks.</a:t>
            </a:r>
            <a:endParaRPr lang="en-US" sz="1600" dirty="0">
              <a:ea typeface="Calibri" panose="020F0502020204030204" pitchFamily="34" charset="0"/>
            </a:endParaRPr>
          </a:p>
        </p:txBody>
      </p:sp>
      <p:grpSp>
        <p:nvGrpSpPr>
          <p:cNvPr id="8" name="Group 7">
            <a:extLst>
              <a:ext uri="{FF2B5EF4-FFF2-40B4-BE49-F238E27FC236}">
                <a16:creationId xmlns:a16="http://schemas.microsoft.com/office/drawing/2014/main" id="{5ED56781-07E7-4B80-AA48-154D03E12C38}"/>
              </a:ext>
            </a:extLst>
          </p:cNvPr>
          <p:cNvGrpSpPr/>
          <p:nvPr/>
        </p:nvGrpSpPr>
        <p:grpSpPr>
          <a:xfrm>
            <a:off x="5830456" y="4619453"/>
            <a:ext cx="2971800" cy="298442"/>
            <a:chOff x="6622320" y="952258"/>
            <a:chExt cx="2971800" cy="298442"/>
          </a:xfrm>
        </p:grpSpPr>
        <p:sp>
          <p:nvSpPr>
            <p:cNvPr id="11" name="Title 11">
              <a:extLst>
                <a:ext uri="{FF2B5EF4-FFF2-40B4-BE49-F238E27FC236}">
                  <a16:creationId xmlns:a16="http://schemas.microsoft.com/office/drawing/2014/main" id="{E7AD4E96-ADAA-48D6-92D8-BA83F72344F1}"/>
                </a:ext>
              </a:extLst>
            </p:cNvPr>
            <p:cNvSpPr txBox="1">
              <a:spLocks/>
            </p:cNvSpPr>
            <p:nvPr/>
          </p:nvSpPr>
          <p:spPr>
            <a:xfrm>
              <a:off x="6627715" y="952258"/>
              <a:ext cx="2287987" cy="282148"/>
            </a:xfrm>
            <a:prstGeom prst="rect">
              <a:avLst/>
            </a:prstGeom>
          </p:spPr>
          <p:txBody>
            <a:bodyPr vert="horz" lIns="0" tIns="0" rIns="0" bIns="0" rtlCol="0" anchor="t" anchorCtr="0">
              <a:noAutofit/>
            </a:bodyPr>
            <a:lstStyle/>
            <a:p>
              <a:pPr>
                <a:spcAft>
                  <a:spcPts val="400"/>
                </a:spcAft>
              </a:pPr>
              <a:r>
                <a:rPr lang="en-US" sz="1600" kern="800" spc="50" dirty="0">
                  <a:solidFill>
                    <a:srgbClr val="EE3423"/>
                  </a:solidFill>
                  <a:ea typeface="Univers LT Std 57 Condensed" charset="0"/>
                  <a:cs typeface="Univers LT Std 57 Condensed" charset="0"/>
                </a:rPr>
                <a:t>Summary</a:t>
              </a:r>
            </a:p>
          </p:txBody>
        </p:sp>
        <p:pic>
          <p:nvPicPr>
            <p:cNvPr id="12" name="Picture 11">
              <a:extLst>
                <a:ext uri="{FF2B5EF4-FFF2-40B4-BE49-F238E27FC236}">
                  <a16:creationId xmlns:a16="http://schemas.microsoft.com/office/drawing/2014/main" id="{8D6EE5AC-AD3E-4017-8B06-A1D7BF602F81}"/>
                </a:ext>
              </a:extLst>
            </p:cNvPr>
            <p:cNvPicPr>
              <a:picLocks/>
            </p:cNvPicPr>
            <p:nvPr/>
          </p:nvPicPr>
          <p:blipFill>
            <a:blip r:embed="rId4"/>
            <a:stretch>
              <a:fillRect/>
            </a:stretch>
          </p:blipFill>
          <p:spPr>
            <a:xfrm>
              <a:off x="6622320" y="1232412"/>
              <a:ext cx="2971800" cy="18288"/>
            </a:xfrm>
            <a:prstGeom prst="rect">
              <a:avLst/>
            </a:prstGeom>
          </p:spPr>
        </p:pic>
      </p:grpSp>
      <p:cxnSp>
        <p:nvCxnSpPr>
          <p:cNvPr id="13" name="Straight Connector 12">
            <a:extLst>
              <a:ext uri="{FF2B5EF4-FFF2-40B4-BE49-F238E27FC236}">
                <a16:creationId xmlns:a16="http://schemas.microsoft.com/office/drawing/2014/main" id="{F7BD9D9C-2F1F-4291-B676-7B97723FBD5A}"/>
              </a:ext>
            </a:extLst>
          </p:cNvPr>
          <p:cNvCxnSpPr>
            <a:cxnSpLocks/>
          </p:cNvCxnSpPr>
          <p:nvPr/>
        </p:nvCxnSpPr>
        <p:spPr>
          <a:xfrm>
            <a:off x="5870890" y="763571"/>
            <a:ext cx="0" cy="3855882"/>
          </a:xfrm>
          <a:prstGeom prst="line">
            <a:avLst/>
          </a:prstGeom>
          <a:ln w="60325">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4" name="Picture 2" descr="Image result for cornell university logo">
            <a:extLst>
              <a:ext uri="{FF2B5EF4-FFF2-40B4-BE49-F238E27FC236}">
                <a16:creationId xmlns:a16="http://schemas.microsoft.com/office/drawing/2014/main" id="{780F9AD9-2B53-4E4E-9430-B8F988C7AC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5A7E8A-305A-4284-B66C-F69B0299DE4C}"/>
              </a:ext>
            </a:extLst>
          </p:cNvPr>
          <p:cNvPicPr>
            <a:picLocks noChangeAspect="1"/>
          </p:cNvPicPr>
          <p:nvPr/>
        </p:nvPicPr>
        <p:blipFill>
          <a:blip r:embed="rId6"/>
          <a:stretch>
            <a:fillRect/>
          </a:stretch>
        </p:blipFill>
        <p:spPr>
          <a:xfrm>
            <a:off x="584462" y="763571"/>
            <a:ext cx="5245994" cy="5325912"/>
          </a:xfrm>
          <a:prstGeom prst="rect">
            <a:avLst/>
          </a:prstGeom>
        </p:spPr>
      </p:pic>
      <p:pic>
        <p:nvPicPr>
          <p:cNvPr id="6" name="Picture 5">
            <a:extLst>
              <a:ext uri="{FF2B5EF4-FFF2-40B4-BE49-F238E27FC236}">
                <a16:creationId xmlns:a16="http://schemas.microsoft.com/office/drawing/2014/main" id="{B9CE4028-53DD-4099-850D-4480AAE6D56D}"/>
              </a:ext>
            </a:extLst>
          </p:cNvPr>
          <p:cNvPicPr>
            <a:picLocks noChangeAspect="1"/>
          </p:cNvPicPr>
          <p:nvPr/>
        </p:nvPicPr>
        <p:blipFill>
          <a:blip r:embed="rId7"/>
          <a:stretch>
            <a:fillRect/>
          </a:stretch>
        </p:blipFill>
        <p:spPr>
          <a:xfrm>
            <a:off x="5928408" y="753844"/>
            <a:ext cx="5657249" cy="3839588"/>
          </a:xfrm>
          <a:prstGeom prst="rect">
            <a:avLst/>
          </a:prstGeom>
        </p:spPr>
      </p:pic>
    </p:spTree>
    <p:extLst>
      <p:ext uri="{BB962C8B-B14F-4D97-AF65-F5344CB8AC3E}">
        <p14:creationId xmlns:p14="http://schemas.microsoft.com/office/powerpoint/2010/main" val="1171934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510" y="150150"/>
            <a:ext cx="9144000" cy="716419"/>
          </a:xfrm>
        </p:spPr>
        <p:txBody>
          <a:bodyPr>
            <a:noAutofit/>
          </a:bodyPr>
          <a:lstStyle/>
          <a:p>
            <a:r>
              <a:rPr lang="en-US" b="1" dirty="0">
                <a:cs typeface="Arial" panose="020B0604020202020204" pitchFamily="34" charset="0"/>
              </a:rPr>
              <a:t>Analysis of Cost (Overhead Reach and Mast Type)</a:t>
            </a:r>
          </a:p>
        </p:txBody>
      </p:sp>
      <p:cxnSp>
        <p:nvCxnSpPr>
          <p:cNvPr id="9" name="Straight Connector 8">
            <a:extLst>
              <a:ext uri="{FF2B5EF4-FFF2-40B4-BE49-F238E27FC236}">
                <a16:creationId xmlns:a16="http://schemas.microsoft.com/office/drawing/2014/main" id="{E20357B8-E77A-4AF6-80D8-F792CD74C827}"/>
              </a:ext>
            </a:extLst>
          </p:cNvPr>
          <p:cNvCxnSpPr>
            <a:cxnSpLocks/>
          </p:cNvCxnSpPr>
          <p:nvPr/>
        </p:nvCxnSpPr>
        <p:spPr>
          <a:xfrm>
            <a:off x="486510" y="6186463"/>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Content Placeholder 5">
            <a:extLst>
              <a:ext uri="{FF2B5EF4-FFF2-40B4-BE49-F238E27FC236}">
                <a16:creationId xmlns:a16="http://schemas.microsoft.com/office/drawing/2014/main" id="{58F6E18C-6F74-422F-822A-E8596D08CB04}"/>
              </a:ext>
            </a:extLst>
          </p:cNvPr>
          <p:cNvPicPr>
            <a:picLocks noChangeAspect="1"/>
          </p:cNvPicPr>
          <p:nvPr/>
        </p:nvPicPr>
        <p:blipFill>
          <a:blip r:embed="rId2"/>
          <a:stretch>
            <a:fillRect/>
          </a:stretch>
        </p:blipFill>
        <p:spPr>
          <a:xfrm>
            <a:off x="413085" y="6246867"/>
            <a:ext cx="2490041" cy="492020"/>
          </a:xfrm>
          <a:prstGeom prst="rect">
            <a:avLst/>
          </a:prstGeom>
        </p:spPr>
      </p:pic>
      <p:grpSp>
        <p:nvGrpSpPr>
          <p:cNvPr id="14" name="Group 13">
            <a:extLst>
              <a:ext uri="{FF2B5EF4-FFF2-40B4-BE49-F238E27FC236}">
                <a16:creationId xmlns:a16="http://schemas.microsoft.com/office/drawing/2014/main" id="{FA83AC5F-1F6F-487C-86A3-4BDB37542D53}"/>
              </a:ext>
            </a:extLst>
          </p:cNvPr>
          <p:cNvGrpSpPr/>
          <p:nvPr/>
        </p:nvGrpSpPr>
        <p:grpSpPr>
          <a:xfrm>
            <a:off x="7733477" y="3181467"/>
            <a:ext cx="3844162" cy="2675002"/>
            <a:chOff x="6534749" y="3197568"/>
            <a:chExt cx="5657251" cy="2675002"/>
          </a:xfrm>
        </p:grpSpPr>
        <p:sp>
          <p:nvSpPr>
            <p:cNvPr id="7" name="TextBox 6">
              <a:extLst>
                <a:ext uri="{FF2B5EF4-FFF2-40B4-BE49-F238E27FC236}">
                  <a16:creationId xmlns:a16="http://schemas.microsoft.com/office/drawing/2014/main" id="{5755C56C-966B-4D63-AB8E-5C420F40546F}"/>
                </a:ext>
              </a:extLst>
            </p:cNvPr>
            <p:cNvSpPr txBox="1"/>
            <p:nvPr/>
          </p:nvSpPr>
          <p:spPr>
            <a:xfrm>
              <a:off x="6534749" y="3625801"/>
              <a:ext cx="5657251" cy="2246769"/>
            </a:xfrm>
            <a:prstGeom prst="rect">
              <a:avLst/>
            </a:prstGeom>
            <a:noFill/>
          </p:spPr>
          <p:txBody>
            <a:bodyPr wrap="square" rtlCol="0">
              <a:spAutoFit/>
            </a:bodyPr>
            <a:lstStyle/>
            <a:p>
              <a:pPr marL="285750" indent="-285750">
                <a:buFont typeface="Arial" panose="020B0604020202020204" pitchFamily="34" charset="0"/>
                <a:buChar char="•"/>
              </a:pPr>
              <a:r>
                <a:rPr lang="en-US" sz="1400" dirty="0">
                  <a:highlight>
                    <a:srgbClr val="FFFFFF"/>
                  </a:highlight>
                </a:rPr>
                <a:t>C50 and C60 within have significantly higher costs per hour than all other types than all other Mast types.</a:t>
              </a:r>
            </a:p>
            <a:p>
              <a:pPr marL="285750" indent="-285750">
                <a:buFont typeface="Arial" panose="020B0604020202020204" pitchFamily="34" charset="0"/>
                <a:buChar char="•"/>
              </a:pPr>
              <a:r>
                <a:rPr lang="en-US" sz="1400" dirty="0">
                  <a:highlight>
                    <a:srgbClr val="FFFFFF"/>
                  </a:highlight>
                </a:rPr>
                <a:t>Lowest cost per hour is for Other Mast Types.</a:t>
              </a:r>
            </a:p>
            <a:p>
              <a:pPr marL="285750" indent="-285750">
                <a:buFont typeface="Arial" panose="020B0604020202020204" pitchFamily="34" charset="0"/>
                <a:buChar char="•"/>
              </a:pPr>
              <a:r>
                <a:rPr lang="en-US" sz="1400" dirty="0">
                  <a:highlight>
                    <a:srgbClr val="FFFFFF"/>
                  </a:highlight>
                </a:rPr>
                <a:t>C35 within PACER, SIT-DOWN and STAND-UP types have lower costs per hour than other mast types in these respective Overhead Reach categories. (3 highest Overhead Reach Types).</a:t>
              </a:r>
            </a:p>
            <a:p>
              <a:pPr marL="285750" indent="-285750">
                <a:buFont typeface="Arial" panose="020B0604020202020204" pitchFamily="34" charset="0"/>
                <a:buChar char="•"/>
              </a:pPr>
              <a:endParaRPr lang="en-US" sz="1400" dirty="0">
                <a:highlight>
                  <a:srgbClr val="FFFFFF"/>
                </a:highlight>
              </a:endParaRPr>
            </a:p>
          </p:txBody>
        </p:sp>
        <p:grpSp>
          <p:nvGrpSpPr>
            <p:cNvPr id="8" name="Group 7">
              <a:extLst>
                <a:ext uri="{FF2B5EF4-FFF2-40B4-BE49-F238E27FC236}">
                  <a16:creationId xmlns:a16="http://schemas.microsoft.com/office/drawing/2014/main" id="{5ED56781-07E7-4B80-AA48-154D03E12C38}"/>
                </a:ext>
              </a:extLst>
            </p:cNvPr>
            <p:cNvGrpSpPr/>
            <p:nvPr/>
          </p:nvGrpSpPr>
          <p:grpSpPr>
            <a:xfrm>
              <a:off x="6534749" y="3197568"/>
              <a:ext cx="2971800" cy="298442"/>
              <a:chOff x="6622320" y="952258"/>
              <a:chExt cx="2971800" cy="298442"/>
            </a:xfrm>
          </p:grpSpPr>
          <p:sp>
            <p:nvSpPr>
              <p:cNvPr id="11" name="Title 11">
                <a:extLst>
                  <a:ext uri="{FF2B5EF4-FFF2-40B4-BE49-F238E27FC236}">
                    <a16:creationId xmlns:a16="http://schemas.microsoft.com/office/drawing/2014/main" id="{E7AD4E96-ADAA-48D6-92D8-BA83F72344F1}"/>
                  </a:ext>
                </a:extLst>
              </p:cNvPr>
              <p:cNvSpPr txBox="1">
                <a:spLocks/>
              </p:cNvSpPr>
              <p:nvPr/>
            </p:nvSpPr>
            <p:spPr>
              <a:xfrm>
                <a:off x="6627715" y="952258"/>
                <a:ext cx="2287987" cy="282148"/>
              </a:xfrm>
              <a:prstGeom prst="rect">
                <a:avLst/>
              </a:prstGeom>
            </p:spPr>
            <p:txBody>
              <a:bodyPr vert="horz" lIns="0" tIns="0" rIns="0" bIns="0" rtlCol="0" anchor="t" anchorCtr="0">
                <a:noAutofit/>
              </a:bodyPr>
              <a:lstStyle/>
              <a:p>
                <a:pPr>
                  <a:spcAft>
                    <a:spcPts val="400"/>
                  </a:spcAft>
                </a:pPr>
                <a:r>
                  <a:rPr lang="en-US" sz="1600" kern="800" spc="50" dirty="0">
                    <a:solidFill>
                      <a:srgbClr val="EE3423"/>
                    </a:solidFill>
                    <a:ea typeface="Univers LT Std 57 Condensed" charset="0"/>
                    <a:cs typeface="Univers LT Std 57 Condensed" charset="0"/>
                  </a:rPr>
                  <a:t>Summary</a:t>
                </a:r>
              </a:p>
            </p:txBody>
          </p:sp>
          <p:pic>
            <p:nvPicPr>
              <p:cNvPr id="12" name="Picture 11">
                <a:extLst>
                  <a:ext uri="{FF2B5EF4-FFF2-40B4-BE49-F238E27FC236}">
                    <a16:creationId xmlns:a16="http://schemas.microsoft.com/office/drawing/2014/main" id="{8D6EE5AC-AD3E-4017-8B06-A1D7BF602F81}"/>
                  </a:ext>
                </a:extLst>
              </p:cNvPr>
              <p:cNvPicPr>
                <a:picLocks/>
              </p:cNvPicPr>
              <p:nvPr/>
            </p:nvPicPr>
            <p:blipFill>
              <a:blip r:embed="rId3"/>
              <a:stretch>
                <a:fillRect/>
              </a:stretch>
            </p:blipFill>
            <p:spPr>
              <a:xfrm>
                <a:off x="6622320" y="1232412"/>
                <a:ext cx="2971800" cy="18288"/>
              </a:xfrm>
              <a:prstGeom prst="rect">
                <a:avLst/>
              </a:prstGeom>
            </p:spPr>
          </p:pic>
        </p:grpSp>
      </p:grpSp>
      <p:pic>
        <p:nvPicPr>
          <p:cNvPr id="13" name="Picture 2" descr="Image result for cornell university logo">
            <a:extLst>
              <a:ext uri="{FF2B5EF4-FFF2-40B4-BE49-F238E27FC236}">
                <a16:creationId xmlns:a16="http://schemas.microsoft.com/office/drawing/2014/main" id="{B1F44AD3-C48B-464E-9768-2FC5893692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1E035C-F67F-4631-A7BC-A0FED4405C7F}"/>
              </a:ext>
            </a:extLst>
          </p:cNvPr>
          <p:cNvPicPr>
            <a:picLocks noChangeAspect="1"/>
          </p:cNvPicPr>
          <p:nvPr/>
        </p:nvPicPr>
        <p:blipFill>
          <a:blip r:embed="rId5"/>
          <a:stretch>
            <a:fillRect/>
          </a:stretch>
        </p:blipFill>
        <p:spPr>
          <a:xfrm>
            <a:off x="7149109" y="836910"/>
            <a:ext cx="4428530" cy="2148454"/>
          </a:xfrm>
          <a:prstGeom prst="rect">
            <a:avLst/>
          </a:prstGeom>
        </p:spPr>
      </p:pic>
      <p:pic>
        <p:nvPicPr>
          <p:cNvPr id="3" name="Picture 2">
            <a:extLst>
              <a:ext uri="{FF2B5EF4-FFF2-40B4-BE49-F238E27FC236}">
                <a16:creationId xmlns:a16="http://schemas.microsoft.com/office/drawing/2014/main" id="{D0D25A32-E1C2-406A-9597-90E62BA84B3A}"/>
              </a:ext>
            </a:extLst>
          </p:cNvPr>
          <p:cNvPicPr>
            <a:picLocks noChangeAspect="1"/>
          </p:cNvPicPr>
          <p:nvPr/>
        </p:nvPicPr>
        <p:blipFill>
          <a:blip r:embed="rId6"/>
          <a:stretch>
            <a:fillRect/>
          </a:stretch>
        </p:blipFill>
        <p:spPr>
          <a:xfrm>
            <a:off x="486510" y="752371"/>
            <a:ext cx="6662599" cy="5373213"/>
          </a:xfrm>
          <a:prstGeom prst="rect">
            <a:avLst/>
          </a:prstGeom>
        </p:spPr>
      </p:pic>
    </p:spTree>
    <p:extLst>
      <p:ext uri="{BB962C8B-B14F-4D97-AF65-F5344CB8AC3E}">
        <p14:creationId xmlns:p14="http://schemas.microsoft.com/office/powerpoint/2010/main" val="2412534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AFA15-7536-4E06-8C6F-825CCC2736AD}"/>
              </a:ext>
            </a:extLst>
          </p:cNvPr>
          <p:cNvSpPr>
            <a:spLocks noGrp="1"/>
          </p:cNvSpPr>
          <p:nvPr>
            <p:ph type="ctrTitle"/>
          </p:nvPr>
        </p:nvSpPr>
        <p:spPr>
          <a:xfrm>
            <a:off x="985968" y="4473225"/>
            <a:ext cx="8288035" cy="1095059"/>
          </a:xfrm>
        </p:spPr>
        <p:txBody>
          <a:bodyPr>
            <a:normAutofit fontScale="90000"/>
          </a:bodyPr>
          <a:lstStyle/>
          <a:p>
            <a:pPr algn="l">
              <a:lnSpc>
                <a:spcPct val="90000"/>
              </a:lnSpc>
            </a:pPr>
            <a:r>
              <a:rPr lang="en-US" altLang="zh-CN" sz="4000" dirty="0">
                <a:latin typeface="Calibri" panose="020F0502020204030204" pitchFamily="34" charset="0"/>
                <a:cs typeface="Calibri" panose="020F0502020204030204" pitchFamily="34" charset="0"/>
              </a:rPr>
              <a:t>Part I</a:t>
            </a:r>
            <a:br>
              <a:rPr lang="en-US" altLang="zh-CN" sz="4000" dirty="0">
                <a:latin typeface="Calibri" panose="020F0502020204030204" pitchFamily="34" charset="0"/>
                <a:cs typeface="Calibri" panose="020F0502020204030204" pitchFamily="34" charset="0"/>
              </a:rPr>
            </a:br>
            <a:r>
              <a:rPr lang="en-US" altLang="zh-CN" sz="4000" dirty="0">
                <a:latin typeface="Calibri" panose="020F0502020204030204" pitchFamily="34" charset="0"/>
                <a:cs typeface="Calibri" panose="020F0502020204030204" pitchFamily="34" charset="0"/>
              </a:rPr>
              <a:t>Background</a:t>
            </a:r>
            <a:endParaRPr lang="en-US" sz="3700" dirty="0">
              <a:latin typeface="Calibri" panose="020F0502020204030204" pitchFamily="34" charset="0"/>
              <a:cs typeface="Calibri" panose="020F0502020204030204" pitchFamily="34" charset="0"/>
            </a:endParaRPr>
          </a:p>
        </p:txBody>
      </p:sp>
      <p:pic>
        <p:nvPicPr>
          <p:cNvPr id="1026" name="Picture 2" descr="Raymond Corporation">
            <a:extLst>
              <a:ext uri="{FF2B5EF4-FFF2-40B4-BE49-F238E27FC236}">
                <a16:creationId xmlns:a16="http://schemas.microsoft.com/office/drawing/2014/main" id="{B3609F6D-73D2-4EF7-9624-FE4CB4856F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5966" y="842509"/>
            <a:ext cx="3176538" cy="31765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cornell university logo">
            <a:extLst>
              <a:ext uri="{FF2B5EF4-FFF2-40B4-BE49-F238E27FC236}">
                <a16:creationId xmlns:a16="http://schemas.microsoft.com/office/drawing/2014/main" id="{3C95DEC5-F002-4E4A-9293-2DA2CE5F821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62124" y="1132538"/>
            <a:ext cx="2767374" cy="250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976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510" y="150150"/>
            <a:ext cx="9144000" cy="716419"/>
          </a:xfrm>
        </p:spPr>
        <p:txBody>
          <a:bodyPr>
            <a:noAutofit/>
          </a:bodyPr>
          <a:lstStyle/>
          <a:p>
            <a:r>
              <a:rPr lang="en-US" b="1" dirty="0">
                <a:cs typeface="Arial" panose="020B0604020202020204" pitchFamily="34" charset="0"/>
              </a:rPr>
              <a:t>Analysis of each Type of Failure</a:t>
            </a:r>
          </a:p>
        </p:txBody>
      </p:sp>
      <p:cxnSp>
        <p:nvCxnSpPr>
          <p:cNvPr id="9" name="Straight Connector 8">
            <a:extLst>
              <a:ext uri="{FF2B5EF4-FFF2-40B4-BE49-F238E27FC236}">
                <a16:creationId xmlns:a16="http://schemas.microsoft.com/office/drawing/2014/main" id="{E20357B8-E77A-4AF6-80D8-F792CD74C827}"/>
              </a:ext>
            </a:extLst>
          </p:cNvPr>
          <p:cNvCxnSpPr>
            <a:cxnSpLocks/>
          </p:cNvCxnSpPr>
          <p:nvPr/>
        </p:nvCxnSpPr>
        <p:spPr>
          <a:xfrm>
            <a:off x="486510" y="6186463"/>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Content Placeholder 5">
            <a:extLst>
              <a:ext uri="{FF2B5EF4-FFF2-40B4-BE49-F238E27FC236}">
                <a16:creationId xmlns:a16="http://schemas.microsoft.com/office/drawing/2014/main" id="{58F6E18C-6F74-422F-822A-E8596D08CB04}"/>
              </a:ext>
            </a:extLst>
          </p:cNvPr>
          <p:cNvPicPr>
            <a:picLocks noChangeAspect="1"/>
          </p:cNvPicPr>
          <p:nvPr/>
        </p:nvPicPr>
        <p:blipFill>
          <a:blip r:embed="rId2"/>
          <a:stretch>
            <a:fillRect/>
          </a:stretch>
        </p:blipFill>
        <p:spPr>
          <a:xfrm>
            <a:off x="413085" y="6246867"/>
            <a:ext cx="2490041" cy="492020"/>
          </a:xfrm>
          <a:prstGeom prst="rect">
            <a:avLst/>
          </a:prstGeom>
        </p:spPr>
      </p:pic>
      <p:sp>
        <p:nvSpPr>
          <p:cNvPr id="5" name="Title 11">
            <a:extLst>
              <a:ext uri="{FF2B5EF4-FFF2-40B4-BE49-F238E27FC236}">
                <a16:creationId xmlns:a16="http://schemas.microsoft.com/office/drawing/2014/main" id="{3ABF74A8-9CEB-456A-8CC8-B8CA485B81D8}"/>
              </a:ext>
            </a:extLst>
          </p:cNvPr>
          <p:cNvSpPr txBox="1">
            <a:spLocks/>
          </p:cNvSpPr>
          <p:nvPr/>
        </p:nvSpPr>
        <p:spPr>
          <a:xfrm>
            <a:off x="8202602" y="2151034"/>
            <a:ext cx="2287987" cy="282148"/>
          </a:xfrm>
          <a:prstGeom prst="rect">
            <a:avLst/>
          </a:prstGeom>
        </p:spPr>
        <p:txBody>
          <a:bodyPr vert="horz" lIns="0" tIns="0" rIns="0" bIns="0" rtlCol="0" anchor="t" anchorCtr="0">
            <a:noAutofit/>
          </a:bodyPr>
          <a:lstStyle/>
          <a:p>
            <a:pPr>
              <a:spcAft>
                <a:spcPts val="400"/>
              </a:spcAft>
            </a:pPr>
            <a:r>
              <a:rPr lang="en-US" sz="1600" kern="800" spc="50" dirty="0">
                <a:solidFill>
                  <a:srgbClr val="EE3423"/>
                </a:solidFill>
                <a:ea typeface="Univers LT Std 57 Condensed" charset="0"/>
                <a:cs typeface="Univers LT Std 57 Condensed" charset="0"/>
              </a:rPr>
              <a:t>Summary</a:t>
            </a:r>
          </a:p>
        </p:txBody>
      </p:sp>
      <p:pic>
        <p:nvPicPr>
          <p:cNvPr id="6" name="Picture 5">
            <a:extLst>
              <a:ext uri="{FF2B5EF4-FFF2-40B4-BE49-F238E27FC236}">
                <a16:creationId xmlns:a16="http://schemas.microsoft.com/office/drawing/2014/main" id="{AEF71888-7AA9-4D98-BC92-5C8D865416D8}"/>
              </a:ext>
            </a:extLst>
          </p:cNvPr>
          <p:cNvPicPr>
            <a:picLocks/>
          </p:cNvPicPr>
          <p:nvPr/>
        </p:nvPicPr>
        <p:blipFill>
          <a:blip r:embed="rId3"/>
          <a:stretch>
            <a:fillRect/>
          </a:stretch>
        </p:blipFill>
        <p:spPr>
          <a:xfrm>
            <a:off x="8202602" y="2454239"/>
            <a:ext cx="2971800" cy="18288"/>
          </a:xfrm>
          <a:prstGeom prst="rect">
            <a:avLst/>
          </a:prstGeom>
        </p:spPr>
      </p:pic>
      <p:sp>
        <p:nvSpPr>
          <p:cNvPr id="7" name="TextBox 6">
            <a:extLst>
              <a:ext uri="{FF2B5EF4-FFF2-40B4-BE49-F238E27FC236}">
                <a16:creationId xmlns:a16="http://schemas.microsoft.com/office/drawing/2014/main" id="{5755C56C-966B-4D63-AB8E-5C420F40546F}"/>
              </a:ext>
            </a:extLst>
          </p:cNvPr>
          <p:cNvSpPr txBox="1"/>
          <p:nvPr/>
        </p:nvSpPr>
        <p:spPr>
          <a:xfrm>
            <a:off x="8202602" y="2635371"/>
            <a:ext cx="3595025" cy="1234697"/>
          </a:xfrm>
          <a:prstGeom prst="rect">
            <a:avLst/>
          </a:prstGeom>
          <a:noFill/>
        </p:spPr>
        <p:txBody>
          <a:bodyPr wrap="square" rtlCol="0">
            <a:spAutoFit/>
          </a:bodyPr>
          <a:lstStyle/>
          <a:p>
            <a:pPr marL="285750" indent="-285750">
              <a:lnSpc>
                <a:spcPct val="107000"/>
              </a:lnSpc>
              <a:buFont typeface="Arial" panose="020B0604020202020204" pitchFamily="34" charset="0"/>
              <a:buChar char="•"/>
            </a:pPr>
            <a:r>
              <a:rPr lang="en-IN" sz="1400" dirty="0">
                <a:solidFill>
                  <a:srgbClr val="222222"/>
                </a:solidFill>
                <a:highlight>
                  <a:srgbClr val="FFFFFF"/>
                </a:highlight>
                <a:ea typeface="Arial" panose="020B0604020202020204" pitchFamily="34" charset="0"/>
              </a:rPr>
              <a:t>The 3 main types of failures are Mechanic (MEC), Electric (ELE) and Hydraulic (HYD) which have the highest cost.</a:t>
            </a:r>
          </a:p>
          <a:p>
            <a:pPr marL="285750" indent="-285750">
              <a:lnSpc>
                <a:spcPct val="107000"/>
              </a:lnSpc>
              <a:buFont typeface="Arial" panose="020B0604020202020204" pitchFamily="34" charset="0"/>
              <a:buChar char="•"/>
            </a:pPr>
            <a:r>
              <a:rPr lang="en-IN" sz="1400" dirty="0">
                <a:solidFill>
                  <a:srgbClr val="222222"/>
                </a:solidFill>
                <a:highlight>
                  <a:srgbClr val="FFFFFF"/>
                </a:highlight>
                <a:ea typeface="Arial" panose="020B0604020202020204" pitchFamily="34" charset="0"/>
              </a:rPr>
              <a:t>MEC accounts for 41% of the total cost which is $33.91m.</a:t>
            </a:r>
          </a:p>
        </p:txBody>
      </p:sp>
      <p:pic>
        <p:nvPicPr>
          <p:cNvPr id="18" name="Picture 17">
            <a:extLst>
              <a:ext uri="{FF2B5EF4-FFF2-40B4-BE49-F238E27FC236}">
                <a16:creationId xmlns:a16="http://schemas.microsoft.com/office/drawing/2014/main" id="{A786EA79-C346-4AF3-9CD5-B0A5E16202F9}"/>
              </a:ext>
            </a:extLst>
          </p:cNvPr>
          <p:cNvPicPr>
            <a:picLocks noChangeAspect="1"/>
          </p:cNvPicPr>
          <p:nvPr/>
        </p:nvPicPr>
        <p:blipFill>
          <a:blip r:embed="rId4"/>
          <a:stretch>
            <a:fillRect/>
          </a:stretch>
        </p:blipFill>
        <p:spPr>
          <a:xfrm>
            <a:off x="584461" y="799582"/>
            <a:ext cx="7418895" cy="5303994"/>
          </a:xfrm>
          <a:prstGeom prst="rect">
            <a:avLst/>
          </a:prstGeom>
        </p:spPr>
      </p:pic>
      <p:pic>
        <p:nvPicPr>
          <p:cNvPr id="11" name="Picture 2" descr="Image result for cornell university logo">
            <a:extLst>
              <a:ext uri="{FF2B5EF4-FFF2-40B4-BE49-F238E27FC236}">
                <a16:creationId xmlns:a16="http://schemas.microsoft.com/office/drawing/2014/main" id="{D33940C0-0B96-4B69-B5DB-8F0046BD2B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658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510" y="150150"/>
            <a:ext cx="9144000" cy="716419"/>
          </a:xfrm>
        </p:spPr>
        <p:txBody>
          <a:bodyPr>
            <a:noAutofit/>
          </a:bodyPr>
          <a:lstStyle/>
          <a:p>
            <a:r>
              <a:rPr lang="en-US" b="1" dirty="0">
                <a:cs typeface="Arial" panose="020B0604020202020204" pitchFamily="34" charset="0"/>
              </a:rPr>
              <a:t>Analysis of each Type of Failure by Overhead Reach</a:t>
            </a:r>
          </a:p>
        </p:txBody>
      </p:sp>
      <p:cxnSp>
        <p:nvCxnSpPr>
          <p:cNvPr id="9" name="Straight Connector 8">
            <a:extLst>
              <a:ext uri="{FF2B5EF4-FFF2-40B4-BE49-F238E27FC236}">
                <a16:creationId xmlns:a16="http://schemas.microsoft.com/office/drawing/2014/main" id="{E20357B8-E77A-4AF6-80D8-F792CD74C827}"/>
              </a:ext>
            </a:extLst>
          </p:cNvPr>
          <p:cNvCxnSpPr>
            <a:cxnSpLocks/>
          </p:cNvCxnSpPr>
          <p:nvPr/>
        </p:nvCxnSpPr>
        <p:spPr>
          <a:xfrm>
            <a:off x="486510" y="6186463"/>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Content Placeholder 5">
            <a:extLst>
              <a:ext uri="{FF2B5EF4-FFF2-40B4-BE49-F238E27FC236}">
                <a16:creationId xmlns:a16="http://schemas.microsoft.com/office/drawing/2014/main" id="{58F6E18C-6F74-422F-822A-E8596D08CB04}"/>
              </a:ext>
            </a:extLst>
          </p:cNvPr>
          <p:cNvPicPr>
            <a:picLocks noChangeAspect="1"/>
          </p:cNvPicPr>
          <p:nvPr/>
        </p:nvPicPr>
        <p:blipFill>
          <a:blip r:embed="rId2"/>
          <a:stretch>
            <a:fillRect/>
          </a:stretch>
        </p:blipFill>
        <p:spPr>
          <a:xfrm>
            <a:off x="413085" y="6246867"/>
            <a:ext cx="2490041" cy="492020"/>
          </a:xfrm>
          <a:prstGeom prst="rect">
            <a:avLst/>
          </a:prstGeom>
        </p:spPr>
      </p:pic>
      <p:grpSp>
        <p:nvGrpSpPr>
          <p:cNvPr id="5" name="Group 4">
            <a:extLst>
              <a:ext uri="{FF2B5EF4-FFF2-40B4-BE49-F238E27FC236}">
                <a16:creationId xmlns:a16="http://schemas.microsoft.com/office/drawing/2014/main" id="{75854249-8800-4F68-B110-75B8E58BBE35}"/>
              </a:ext>
            </a:extLst>
          </p:cNvPr>
          <p:cNvGrpSpPr/>
          <p:nvPr/>
        </p:nvGrpSpPr>
        <p:grpSpPr>
          <a:xfrm>
            <a:off x="6705751" y="4352952"/>
            <a:ext cx="2971800" cy="351667"/>
            <a:chOff x="6705751" y="2970366"/>
            <a:chExt cx="2971800" cy="351667"/>
          </a:xfrm>
        </p:grpSpPr>
        <p:sp>
          <p:nvSpPr>
            <p:cNvPr id="14" name="Title 11">
              <a:extLst>
                <a:ext uri="{FF2B5EF4-FFF2-40B4-BE49-F238E27FC236}">
                  <a16:creationId xmlns:a16="http://schemas.microsoft.com/office/drawing/2014/main" id="{4E50666F-5BAD-4C14-8A79-C49EE3D21BCB}"/>
                </a:ext>
              </a:extLst>
            </p:cNvPr>
            <p:cNvSpPr txBox="1">
              <a:spLocks/>
            </p:cNvSpPr>
            <p:nvPr/>
          </p:nvSpPr>
          <p:spPr>
            <a:xfrm>
              <a:off x="6705751" y="2970366"/>
              <a:ext cx="2287987" cy="282148"/>
            </a:xfrm>
            <a:prstGeom prst="rect">
              <a:avLst/>
            </a:prstGeom>
          </p:spPr>
          <p:txBody>
            <a:bodyPr vert="horz" lIns="0" tIns="0" rIns="0" bIns="0" rtlCol="0" anchor="t" anchorCtr="0">
              <a:noAutofit/>
            </a:bodyPr>
            <a:lstStyle/>
            <a:p>
              <a:pPr>
                <a:spcAft>
                  <a:spcPts val="400"/>
                </a:spcAft>
              </a:pPr>
              <a:r>
                <a:rPr lang="en-US" sz="1600" kern="800" spc="50" dirty="0">
                  <a:solidFill>
                    <a:srgbClr val="EE3423"/>
                  </a:solidFill>
                  <a:ea typeface="Univers LT Std 57 Condensed" charset="0"/>
                  <a:cs typeface="Univers LT Std 57 Condensed" charset="0"/>
                </a:rPr>
                <a:t>Summary</a:t>
              </a:r>
            </a:p>
          </p:txBody>
        </p:sp>
        <p:pic>
          <p:nvPicPr>
            <p:cNvPr id="15" name="Picture 14">
              <a:extLst>
                <a:ext uri="{FF2B5EF4-FFF2-40B4-BE49-F238E27FC236}">
                  <a16:creationId xmlns:a16="http://schemas.microsoft.com/office/drawing/2014/main" id="{EC68C997-CC38-47D1-8B56-47AF6E57468A}"/>
                </a:ext>
              </a:extLst>
            </p:cNvPr>
            <p:cNvPicPr>
              <a:picLocks/>
            </p:cNvPicPr>
            <p:nvPr/>
          </p:nvPicPr>
          <p:blipFill>
            <a:blip r:embed="rId3"/>
            <a:stretch>
              <a:fillRect/>
            </a:stretch>
          </p:blipFill>
          <p:spPr>
            <a:xfrm>
              <a:off x="6705751" y="3303745"/>
              <a:ext cx="2971800" cy="18288"/>
            </a:xfrm>
            <a:prstGeom prst="rect">
              <a:avLst/>
            </a:prstGeom>
          </p:spPr>
        </p:pic>
      </p:grpSp>
      <p:sp>
        <p:nvSpPr>
          <p:cNvPr id="16" name="TextBox 15">
            <a:extLst>
              <a:ext uri="{FF2B5EF4-FFF2-40B4-BE49-F238E27FC236}">
                <a16:creationId xmlns:a16="http://schemas.microsoft.com/office/drawing/2014/main" id="{0C55C25A-762A-4254-9FB8-B8A1AC31B7F4}"/>
              </a:ext>
            </a:extLst>
          </p:cNvPr>
          <p:cNvSpPr txBox="1"/>
          <p:nvPr/>
        </p:nvSpPr>
        <p:spPr>
          <a:xfrm>
            <a:off x="6622876" y="4791783"/>
            <a:ext cx="5410050" cy="1266116"/>
          </a:xfrm>
          <a:prstGeom prst="rect">
            <a:avLst/>
          </a:prstGeom>
          <a:noFill/>
        </p:spPr>
        <p:txBody>
          <a:bodyPr wrap="square" rtlCol="0">
            <a:spAutoFit/>
          </a:bodyPr>
          <a:lstStyle/>
          <a:p>
            <a:pPr marL="285750" indent="-285750">
              <a:lnSpc>
                <a:spcPct val="107000"/>
              </a:lnSpc>
              <a:buFont typeface="Arial" panose="020B0604020202020204" pitchFamily="34" charset="0"/>
              <a:buChar char="•"/>
            </a:pPr>
            <a:r>
              <a:rPr lang="en-IN" sz="1400" dirty="0">
                <a:solidFill>
                  <a:srgbClr val="222222"/>
                </a:solidFill>
                <a:highlight>
                  <a:srgbClr val="FFFFFF"/>
                </a:highlight>
                <a:ea typeface="Arial" panose="020B0604020202020204" pitchFamily="34" charset="0"/>
              </a:rPr>
              <a:t>The 3 main types of failures are Mechanic (MEC), Electric (ELE) and Hydraulic (HYD) which also have the highest cost.</a:t>
            </a:r>
          </a:p>
          <a:p>
            <a:pPr marL="285750" indent="-285750">
              <a:lnSpc>
                <a:spcPct val="107000"/>
              </a:lnSpc>
              <a:buFont typeface="Arial" panose="020B0604020202020204" pitchFamily="34" charset="0"/>
              <a:buChar char="•"/>
            </a:pPr>
            <a:r>
              <a:rPr lang="en-IN" sz="1400" dirty="0">
                <a:solidFill>
                  <a:srgbClr val="222222"/>
                </a:solidFill>
                <a:highlight>
                  <a:srgbClr val="FFFFFF"/>
                </a:highlight>
                <a:ea typeface="Calibri" panose="020F0502020204030204" pitchFamily="34" charset="0"/>
              </a:rPr>
              <a:t>For these 3 main types of failures, the plot shows their frequency within each Overhead Reach group.</a:t>
            </a:r>
          </a:p>
          <a:p>
            <a:pPr marL="285750" indent="-285750">
              <a:lnSpc>
                <a:spcPct val="107000"/>
              </a:lnSpc>
              <a:buFont typeface="Arial" panose="020B0604020202020204" pitchFamily="34" charset="0"/>
              <a:buChar char="•"/>
            </a:pPr>
            <a:r>
              <a:rPr lang="en-IN" sz="1400" dirty="0">
                <a:solidFill>
                  <a:srgbClr val="222222"/>
                </a:solidFill>
                <a:highlight>
                  <a:srgbClr val="FFFFFF"/>
                </a:highlight>
                <a:ea typeface="Calibri" panose="020F0502020204030204" pitchFamily="34" charset="0"/>
              </a:rPr>
              <a:t>Within each truck, Battery and Other type repairs occur the least.</a:t>
            </a:r>
            <a:endParaRPr lang="en-US" sz="1600" dirty="0">
              <a:ea typeface="Calibri" panose="020F0502020204030204" pitchFamily="34" charset="0"/>
            </a:endParaRPr>
          </a:p>
        </p:txBody>
      </p:sp>
      <p:cxnSp>
        <p:nvCxnSpPr>
          <p:cNvPr id="17" name="Straight Connector 16">
            <a:extLst>
              <a:ext uri="{FF2B5EF4-FFF2-40B4-BE49-F238E27FC236}">
                <a16:creationId xmlns:a16="http://schemas.microsoft.com/office/drawing/2014/main" id="{E47920E4-70DE-4A9E-89EE-AED17B3277DD}"/>
              </a:ext>
            </a:extLst>
          </p:cNvPr>
          <p:cNvCxnSpPr>
            <a:cxnSpLocks/>
          </p:cNvCxnSpPr>
          <p:nvPr/>
        </p:nvCxnSpPr>
        <p:spPr>
          <a:xfrm>
            <a:off x="6705751" y="742847"/>
            <a:ext cx="0" cy="3610105"/>
          </a:xfrm>
          <a:prstGeom prst="line">
            <a:avLst/>
          </a:prstGeom>
          <a:ln w="60325">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1" name="Picture 2" descr="Image result for cornell university logo">
            <a:extLst>
              <a:ext uri="{FF2B5EF4-FFF2-40B4-BE49-F238E27FC236}">
                <a16:creationId xmlns:a16="http://schemas.microsoft.com/office/drawing/2014/main" id="{4E7FCB1D-9B8B-4778-9336-3EFFDC6E04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A455A19-BE8F-4455-A786-B9ED406D1671}"/>
              </a:ext>
            </a:extLst>
          </p:cNvPr>
          <p:cNvPicPr>
            <a:picLocks noChangeAspect="1"/>
          </p:cNvPicPr>
          <p:nvPr/>
        </p:nvPicPr>
        <p:blipFill>
          <a:blip r:embed="rId5"/>
          <a:stretch>
            <a:fillRect/>
          </a:stretch>
        </p:blipFill>
        <p:spPr>
          <a:xfrm>
            <a:off x="6791331" y="763596"/>
            <a:ext cx="5324470" cy="1780707"/>
          </a:xfrm>
          <a:prstGeom prst="rect">
            <a:avLst/>
          </a:prstGeom>
        </p:spPr>
      </p:pic>
      <p:pic>
        <p:nvPicPr>
          <p:cNvPr id="6" name="Picture 5">
            <a:extLst>
              <a:ext uri="{FF2B5EF4-FFF2-40B4-BE49-F238E27FC236}">
                <a16:creationId xmlns:a16="http://schemas.microsoft.com/office/drawing/2014/main" id="{15F965F1-636F-4462-BE85-A67D4C19CA73}"/>
              </a:ext>
            </a:extLst>
          </p:cNvPr>
          <p:cNvPicPr>
            <a:picLocks noChangeAspect="1"/>
          </p:cNvPicPr>
          <p:nvPr/>
        </p:nvPicPr>
        <p:blipFill>
          <a:blip r:embed="rId6"/>
          <a:stretch>
            <a:fillRect/>
          </a:stretch>
        </p:blipFill>
        <p:spPr>
          <a:xfrm>
            <a:off x="6850619" y="2683678"/>
            <a:ext cx="5265182" cy="1548822"/>
          </a:xfrm>
          <a:prstGeom prst="rect">
            <a:avLst/>
          </a:prstGeom>
        </p:spPr>
      </p:pic>
      <p:pic>
        <p:nvPicPr>
          <p:cNvPr id="7" name="Picture 6">
            <a:extLst>
              <a:ext uri="{FF2B5EF4-FFF2-40B4-BE49-F238E27FC236}">
                <a16:creationId xmlns:a16="http://schemas.microsoft.com/office/drawing/2014/main" id="{8012133E-7030-442D-9F18-F612F5CB9E5F}"/>
              </a:ext>
            </a:extLst>
          </p:cNvPr>
          <p:cNvPicPr>
            <a:picLocks noChangeAspect="1"/>
          </p:cNvPicPr>
          <p:nvPr/>
        </p:nvPicPr>
        <p:blipFill>
          <a:blip r:embed="rId7"/>
          <a:stretch>
            <a:fillRect/>
          </a:stretch>
        </p:blipFill>
        <p:spPr>
          <a:xfrm>
            <a:off x="486510" y="763596"/>
            <a:ext cx="6133658" cy="5362464"/>
          </a:xfrm>
          <a:prstGeom prst="rect">
            <a:avLst/>
          </a:prstGeom>
        </p:spPr>
      </p:pic>
    </p:spTree>
    <p:extLst>
      <p:ext uri="{BB962C8B-B14F-4D97-AF65-F5344CB8AC3E}">
        <p14:creationId xmlns:p14="http://schemas.microsoft.com/office/powerpoint/2010/main" val="3534584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509" y="150150"/>
            <a:ext cx="9376581" cy="716419"/>
          </a:xfrm>
        </p:spPr>
        <p:txBody>
          <a:bodyPr>
            <a:noAutofit/>
          </a:bodyPr>
          <a:lstStyle/>
          <a:p>
            <a:r>
              <a:rPr lang="en-US" b="1" dirty="0">
                <a:cs typeface="Arial" panose="020B0604020202020204" pitchFamily="34" charset="0"/>
              </a:rPr>
              <a:t>Frequency of Repair Types</a:t>
            </a:r>
          </a:p>
        </p:txBody>
      </p:sp>
      <p:cxnSp>
        <p:nvCxnSpPr>
          <p:cNvPr id="9" name="Straight Connector 8">
            <a:extLst>
              <a:ext uri="{FF2B5EF4-FFF2-40B4-BE49-F238E27FC236}">
                <a16:creationId xmlns:a16="http://schemas.microsoft.com/office/drawing/2014/main" id="{E20357B8-E77A-4AF6-80D8-F792CD74C827}"/>
              </a:ext>
            </a:extLst>
          </p:cNvPr>
          <p:cNvCxnSpPr>
            <a:cxnSpLocks/>
          </p:cNvCxnSpPr>
          <p:nvPr/>
        </p:nvCxnSpPr>
        <p:spPr>
          <a:xfrm>
            <a:off x="486510" y="6186463"/>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Content Placeholder 5">
            <a:extLst>
              <a:ext uri="{FF2B5EF4-FFF2-40B4-BE49-F238E27FC236}">
                <a16:creationId xmlns:a16="http://schemas.microsoft.com/office/drawing/2014/main" id="{58F6E18C-6F74-422F-822A-E8596D08CB04}"/>
              </a:ext>
            </a:extLst>
          </p:cNvPr>
          <p:cNvPicPr>
            <a:picLocks noChangeAspect="1"/>
          </p:cNvPicPr>
          <p:nvPr/>
        </p:nvPicPr>
        <p:blipFill>
          <a:blip r:embed="rId3"/>
          <a:stretch>
            <a:fillRect/>
          </a:stretch>
        </p:blipFill>
        <p:spPr>
          <a:xfrm>
            <a:off x="413085" y="6246867"/>
            <a:ext cx="2490041" cy="492020"/>
          </a:xfrm>
          <a:prstGeom prst="rect">
            <a:avLst/>
          </a:prstGeom>
        </p:spPr>
      </p:pic>
      <p:sp>
        <p:nvSpPr>
          <p:cNvPr id="7" name="TextBox 6">
            <a:extLst>
              <a:ext uri="{FF2B5EF4-FFF2-40B4-BE49-F238E27FC236}">
                <a16:creationId xmlns:a16="http://schemas.microsoft.com/office/drawing/2014/main" id="{5755C56C-966B-4D63-AB8E-5C420F40546F}"/>
              </a:ext>
            </a:extLst>
          </p:cNvPr>
          <p:cNvSpPr txBox="1"/>
          <p:nvPr/>
        </p:nvSpPr>
        <p:spPr>
          <a:xfrm>
            <a:off x="8988214" y="2260684"/>
            <a:ext cx="2970177" cy="2246769"/>
          </a:xfrm>
          <a:prstGeom prst="rect">
            <a:avLst/>
          </a:prstGeom>
          <a:noFill/>
        </p:spPr>
        <p:txBody>
          <a:bodyPr wrap="square" rtlCol="0">
            <a:spAutoFit/>
          </a:bodyPr>
          <a:lstStyle/>
          <a:p>
            <a:pPr marL="285750" indent="-285750">
              <a:buFont typeface="Arial" panose="020B0604020202020204" pitchFamily="34" charset="0"/>
              <a:buChar char="•"/>
            </a:pPr>
            <a:r>
              <a:rPr lang="en-US" sz="1400" dirty="0">
                <a:highlight>
                  <a:srgbClr val="FFFFFF"/>
                </a:highlight>
              </a:rPr>
              <a:t>The plots show frequency of each repair type when a truck does not use an SM plan and when a truck uses an SM plan.</a:t>
            </a:r>
          </a:p>
          <a:p>
            <a:pPr marL="285750" indent="-285750">
              <a:buFont typeface="Arial" panose="020B0604020202020204" pitchFamily="34" charset="0"/>
              <a:buChar char="•"/>
            </a:pPr>
            <a:r>
              <a:rPr lang="en-US" sz="1400" dirty="0">
                <a:highlight>
                  <a:srgbClr val="FFFFFF"/>
                </a:highlight>
              </a:rPr>
              <a:t>Failure types ELE, LIF, and TVL occur less frequently when SM plan is used compared to when it is not used.</a:t>
            </a:r>
          </a:p>
          <a:p>
            <a:pPr marL="285750" indent="-285750">
              <a:buFont typeface="Arial" panose="020B0604020202020204" pitchFamily="34" charset="0"/>
              <a:buChar char="•"/>
            </a:pPr>
            <a:r>
              <a:rPr lang="en-US" sz="1400" dirty="0">
                <a:highlight>
                  <a:srgbClr val="FFFFFF"/>
                </a:highlight>
              </a:rPr>
              <a:t>Most Frequent: For SM – MEC, For Non-SM - ELE</a:t>
            </a:r>
          </a:p>
        </p:txBody>
      </p:sp>
      <p:grpSp>
        <p:nvGrpSpPr>
          <p:cNvPr id="8" name="Group 7">
            <a:extLst>
              <a:ext uri="{FF2B5EF4-FFF2-40B4-BE49-F238E27FC236}">
                <a16:creationId xmlns:a16="http://schemas.microsoft.com/office/drawing/2014/main" id="{5ED56781-07E7-4B80-AA48-154D03E12C38}"/>
              </a:ext>
            </a:extLst>
          </p:cNvPr>
          <p:cNvGrpSpPr/>
          <p:nvPr/>
        </p:nvGrpSpPr>
        <p:grpSpPr>
          <a:xfrm>
            <a:off x="9077954" y="1838131"/>
            <a:ext cx="2790699" cy="320955"/>
            <a:chOff x="6622320" y="952258"/>
            <a:chExt cx="2971800" cy="298442"/>
          </a:xfrm>
        </p:grpSpPr>
        <p:sp>
          <p:nvSpPr>
            <p:cNvPr id="11" name="Title 11">
              <a:extLst>
                <a:ext uri="{FF2B5EF4-FFF2-40B4-BE49-F238E27FC236}">
                  <a16:creationId xmlns:a16="http://schemas.microsoft.com/office/drawing/2014/main" id="{E7AD4E96-ADAA-48D6-92D8-BA83F72344F1}"/>
                </a:ext>
              </a:extLst>
            </p:cNvPr>
            <p:cNvSpPr txBox="1">
              <a:spLocks/>
            </p:cNvSpPr>
            <p:nvPr/>
          </p:nvSpPr>
          <p:spPr>
            <a:xfrm>
              <a:off x="6627715" y="952258"/>
              <a:ext cx="2287987" cy="282148"/>
            </a:xfrm>
            <a:prstGeom prst="rect">
              <a:avLst/>
            </a:prstGeom>
          </p:spPr>
          <p:txBody>
            <a:bodyPr vert="horz" lIns="0" tIns="0" rIns="0" bIns="0" rtlCol="0" anchor="t" anchorCtr="0">
              <a:noAutofit/>
            </a:bodyPr>
            <a:lstStyle/>
            <a:p>
              <a:pPr>
                <a:spcAft>
                  <a:spcPts val="400"/>
                </a:spcAft>
              </a:pPr>
              <a:r>
                <a:rPr lang="en-US" sz="1600" kern="800" spc="50" dirty="0">
                  <a:solidFill>
                    <a:srgbClr val="EE3423"/>
                  </a:solidFill>
                  <a:ea typeface="Univers LT Std 57 Condensed" charset="0"/>
                  <a:cs typeface="Univers LT Std 57 Condensed" charset="0"/>
                </a:rPr>
                <a:t>Summary</a:t>
              </a:r>
            </a:p>
          </p:txBody>
        </p:sp>
        <p:pic>
          <p:nvPicPr>
            <p:cNvPr id="12" name="Picture 11">
              <a:extLst>
                <a:ext uri="{FF2B5EF4-FFF2-40B4-BE49-F238E27FC236}">
                  <a16:creationId xmlns:a16="http://schemas.microsoft.com/office/drawing/2014/main" id="{8D6EE5AC-AD3E-4017-8B06-A1D7BF602F81}"/>
                </a:ext>
              </a:extLst>
            </p:cNvPr>
            <p:cNvPicPr>
              <a:picLocks/>
            </p:cNvPicPr>
            <p:nvPr/>
          </p:nvPicPr>
          <p:blipFill>
            <a:blip r:embed="rId4"/>
            <a:stretch>
              <a:fillRect/>
            </a:stretch>
          </p:blipFill>
          <p:spPr>
            <a:xfrm>
              <a:off x="6622320" y="1232412"/>
              <a:ext cx="2971800" cy="18288"/>
            </a:xfrm>
            <a:prstGeom prst="rect">
              <a:avLst/>
            </a:prstGeom>
          </p:spPr>
        </p:pic>
      </p:grpSp>
      <p:pic>
        <p:nvPicPr>
          <p:cNvPr id="13" name="Picture 2" descr="Image result for cornell university logo">
            <a:extLst>
              <a:ext uri="{FF2B5EF4-FFF2-40B4-BE49-F238E27FC236}">
                <a16:creationId xmlns:a16="http://schemas.microsoft.com/office/drawing/2014/main" id="{B1F44AD3-C48B-464E-9768-2FC5893692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92E56B0-F305-492E-852D-55EB36B3B228}"/>
              </a:ext>
            </a:extLst>
          </p:cNvPr>
          <p:cNvPicPr>
            <a:picLocks noChangeAspect="1"/>
          </p:cNvPicPr>
          <p:nvPr/>
        </p:nvPicPr>
        <p:blipFill>
          <a:blip r:embed="rId6"/>
          <a:stretch>
            <a:fillRect/>
          </a:stretch>
        </p:blipFill>
        <p:spPr>
          <a:xfrm>
            <a:off x="486509" y="769877"/>
            <a:ext cx="8501707" cy="5314988"/>
          </a:xfrm>
          <a:prstGeom prst="rect">
            <a:avLst/>
          </a:prstGeom>
        </p:spPr>
      </p:pic>
    </p:spTree>
    <p:extLst>
      <p:ext uri="{BB962C8B-B14F-4D97-AF65-F5344CB8AC3E}">
        <p14:creationId xmlns:p14="http://schemas.microsoft.com/office/powerpoint/2010/main" val="1468607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aymond Corporation">
            <a:extLst>
              <a:ext uri="{FF2B5EF4-FFF2-40B4-BE49-F238E27FC236}">
                <a16:creationId xmlns:a16="http://schemas.microsoft.com/office/drawing/2014/main" id="{B3609F6D-73D2-4EF7-9624-FE4CB4856F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5966" y="842509"/>
            <a:ext cx="3176538" cy="31765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cornell university logo">
            <a:extLst>
              <a:ext uri="{FF2B5EF4-FFF2-40B4-BE49-F238E27FC236}">
                <a16:creationId xmlns:a16="http://schemas.microsoft.com/office/drawing/2014/main" id="{3C95DEC5-F002-4E4A-9293-2DA2CE5F821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62124" y="1132538"/>
            <a:ext cx="2767374" cy="250447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FB6B50D-AEB1-4ADC-8D17-832BC64D45D0}"/>
              </a:ext>
            </a:extLst>
          </p:cNvPr>
          <p:cNvSpPr txBox="1">
            <a:spLocks/>
          </p:cNvSpPr>
          <p:nvPr/>
        </p:nvSpPr>
        <p:spPr>
          <a:xfrm>
            <a:off x="985968" y="4473225"/>
            <a:ext cx="8288035" cy="1095059"/>
          </a:xfrm>
          <a:prstGeom prst="rect">
            <a:avLst/>
          </a:prstGeom>
        </p:spPr>
        <p:txBody>
          <a:bodyPr vert="horz" lIns="91440" tIns="45720" rIns="91440" bIns="45720" rtlCol="0" anchor="b">
            <a:normAutofit fontScale="97500" lnSpcReduction="10000"/>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90000"/>
              </a:lnSpc>
            </a:pPr>
            <a:r>
              <a:rPr lang="en-US" altLang="zh-CN" sz="4000" dirty="0">
                <a:latin typeface="Calibri" panose="020F0502020204030204" pitchFamily="34" charset="0"/>
                <a:cs typeface="Calibri" panose="020F0502020204030204" pitchFamily="34" charset="0"/>
              </a:rPr>
              <a:t>Part V</a:t>
            </a:r>
            <a:br>
              <a:rPr lang="en-US" altLang="zh-CN" sz="4000" dirty="0">
                <a:latin typeface="Calibri" panose="020F0502020204030204" pitchFamily="34" charset="0"/>
                <a:cs typeface="Calibri" panose="020F0502020204030204" pitchFamily="34" charset="0"/>
              </a:rPr>
            </a:br>
            <a:r>
              <a:rPr lang="en-US" altLang="zh-CN" sz="4000" dirty="0">
                <a:latin typeface="Calibri" panose="020F0502020204030204" pitchFamily="34" charset="0"/>
                <a:cs typeface="Calibri" panose="020F0502020204030204" pitchFamily="34" charset="0"/>
              </a:rPr>
              <a:t>Optimal Service Time Interval Prediction</a:t>
            </a:r>
            <a:endParaRPr lang="en-US" sz="37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4123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510" y="150150"/>
            <a:ext cx="9144000" cy="716419"/>
          </a:xfrm>
        </p:spPr>
        <p:txBody>
          <a:bodyPr>
            <a:noAutofit/>
          </a:bodyPr>
          <a:lstStyle/>
          <a:p>
            <a:r>
              <a:rPr lang="en-US" b="1" dirty="0">
                <a:cs typeface="Arial" panose="020B0604020202020204" pitchFamily="34" charset="0"/>
              </a:rPr>
              <a:t>Optimal Service Time Period Prediction (by minimizing cost per hour)</a:t>
            </a:r>
          </a:p>
        </p:txBody>
      </p:sp>
      <p:cxnSp>
        <p:nvCxnSpPr>
          <p:cNvPr id="9" name="Straight Connector 8">
            <a:extLst>
              <a:ext uri="{FF2B5EF4-FFF2-40B4-BE49-F238E27FC236}">
                <a16:creationId xmlns:a16="http://schemas.microsoft.com/office/drawing/2014/main" id="{E20357B8-E77A-4AF6-80D8-F792CD74C827}"/>
              </a:ext>
            </a:extLst>
          </p:cNvPr>
          <p:cNvCxnSpPr>
            <a:cxnSpLocks/>
          </p:cNvCxnSpPr>
          <p:nvPr/>
        </p:nvCxnSpPr>
        <p:spPr>
          <a:xfrm>
            <a:off x="486510" y="6186463"/>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Content Placeholder 5">
            <a:extLst>
              <a:ext uri="{FF2B5EF4-FFF2-40B4-BE49-F238E27FC236}">
                <a16:creationId xmlns:a16="http://schemas.microsoft.com/office/drawing/2014/main" id="{58F6E18C-6F74-422F-822A-E8596D08CB04}"/>
              </a:ext>
            </a:extLst>
          </p:cNvPr>
          <p:cNvPicPr>
            <a:picLocks noChangeAspect="1"/>
          </p:cNvPicPr>
          <p:nvPr/>
        </p:nvPicPr>
        <p:blipFill>
          <a:blip r:embed="rId2"/>
          <a:stretch>
            <a:fillRect/>
          </a:stretch>
        </p:blipFill>
        <p:spPr>
          <a:xfrm>
            <a:off x="413085" y="6246867"/>
            <a:ext cx="2490041" cy="492020"/>
          </a:xfrm>
          <a:prstGeom prst="rect">
            <a:avLst/>
          </a:prstGeom>
        </p:spPr>
      </p:pic>
      <p:grpSp>
        <p:nvGrpSpPr>
          <p:cNvPr id="3" name="Group 2">
            <a:extLst>
              <a:ext uri="{FF2B5EF4-FFF2-40B4-BE49-F238E27FC236}">
                <a16:creationId xmlns:a16="http://schemas.microsoft.com/office/drawing/2014/main" id="{D047F176-EFD0-4CF6-AA2E-73A4E549F8A4}"/>
              </a:ext>
            </a:extLst>
          </p:cNvPr>
          <p:cNvGrpSpPr/>
          <p:nvPr/>
        </p:nvGrpSpPr>
        <p:grpSpPr>
          <a:xfrm>
            <a:off x="624142" y="1008818"/>
            <a:ext cx="10899531" cy="4696272"/>
            <a:chOff x="6534749" y="2762204"/>
            <a:chExt cx="5657251" cy="4780252"/>
          </a:xfrm>
        </p:grpSpPr>
        <p:sp>
          <p:nvSpPr>
            <p:cNvPr id="7" name="TextBox 6">
              <a:extLst>
                <a:ext uri="{FF2B5EF4-FFF2-40B4-BE49-F238E27FC236}">
                  <a16:creationId xmlns:a16="http://schemas.microsoft.com/office/drawing/2014/main" id="{5755C56C-966B-4D63-AB8E-5C420F40546F}"/>
                </a:ext>
              </a:extLst>
            </p:cNvPr>
            <p:cNvSpPr txBox="1"/>
            <p:nvPr/>
          </p:nvSpPr>
          <p:spPr>
            <a:xfrm>
              <a:off x="6534749" y="3235439"/>
              <a:ext cx="5657251" cy="4307017"/>
            </a:xfrm>
            <a:prstGeom prst="rect">
              <a:avLst/>
            </a:prstGeom>
            <a:noFill/>
          </p:spPr>
          <p:txBody>
            <a:bodyPr wrap="square" rtlCol="0">
              <a:spAutoFit/>
            </a:bodyPr>
            <a:lstStyle/>
            <a:p>
              <a:pPr marL="285750" indent="-285750">
                <a:lnSpc>
                  <a:spcPct val="107000"/>
                </a:lnSpc>
                <a:buFont typeface="Arial" panose="020B0604020202020204" pitchFamily="34" charset="0"/>
                <a:buChar char="•"/>
              </a:pPr>
              <a:r>
                <a:rPr lang="en-IN" sz="1400" dirty="0">
                  <a:solidFill>
                    <a:srgbClr val="222222"/>
                  </a:solidFill>
                  <a:highlight>
                    <a:srgbClr val="FFFFFF"/>
                  </a:highlight>
                  <a:ea typeface="Arial" panose="020B0604020202020204" pitchFamily="34" charset="0"/>
                </a:rPr>
                <a:t>Based on the various demographics of the truck which are only known before-hand, a model to predict Optimal Service Time Period was built by first minimizing cost per hour for each truck.</a:t>
              </a:r>
            </a:p>
            <a:p>
              <a:pPr marL="285750" indent="-285750">
                <a:lnSpc>
                  <a:spcPct val="107000"/>
                </a:lnSpc>
                <a:buFont typeface="Arial" panose="020B0604020202020204" pitchFamily="34" charset="0"/>
                <a:buChar char="•"/>
              </a:pPr>
              <a:r>
                <a:rPr lang="en-IN" sz="1400" dirty="0">
                  <a:solidFill>
                    <a:srgbClr val="222222"/>
                  </a:solidFill>
                  <a:highlight>
                    <a:srgbClr val="FFFFFF"/>
                  </a:highlight>
                  <a:ea typeface="Calibri" panose="020F0502020204030204" pitchFamily="34" charset="0"/>
                </a:rPr>
                <a:t>The truck features used for this model to predict Cost per hour were:</a:t>
              </a:r>
            </a:p>
            <a:p>
              <a:pPr marL="800100" lvl="1" indent="-342900">
                <a:lnSpc>
                  <a:spcPct val="107000"/>
                </a:lnSpc>
                <a:buFont typeface="+mj-lt"/>
                <a:buAutoNum type="arabicPeriod"/>
              </a:pPr>
              <a:r>
                <a:rPr lang="en-US" sz="1400" dirty="0">
                  <a:ea typeface="Calibri" panose="020F0502020204030204" pitchFamily="34" charset="0"/>
                </a:rPr>
                <a:t>SM Interval Group</a:t>
              </a:r>
            </a:p>
            <a:p>
              <a:pPr marL="800100" lvl="1" indent="-342900">
                <a:lnSpc>
                  <a:spcPct val="107000"/>
                </a:lnSpc>
                <a:buFont typeface="+mj-lt"/>
                <a:buAutoNum type="arabicPeriod"/>
              </a:pPr>
              <a:r>
                <a:rPr lang="en-US" sz="1400" dirty="0">
                  <a:ea typeface="Calibri" panose="020F0502020204030204" pitchFamily="34" charset="0"/>
                </a:rPr>
                <a:t>Installation Year</a:t>
              </a:r>
            </a:p>
            <a:p>
              <a:pPr marL="800100" lvl="1" indent="-342900">
                <a:lnSpc>
                  <a:spcPct val="107000"/>
                </a:lnSpc>
                <a:buFont typeface="+mj-lt"/>
                <a:buAutoNum type="arabicPeriod"/>
              </a:pPr>
              <a:r>
                <a:rPr lang="en-US" sz="1400" dirty="0">
                  <a:ea typeface="Calibri" panose="020F0502020204030204" pitchFamily="34" charset="0"/>
                </a:rPr>
                <a:t>Customer State</a:t>
              </a:r>
            </a:p>
            <a:p>
              <a:pPr marL="800100" lvl="1" indent="-342900">
                <a:lnSpc>
                  <a:spcPct val="107000"/>
                </a:lnSpc>
                <a:buFont typeface="+mj-lt"/>
                <a:buAutoNum type="arabicPeriod"/>
              </a:pPr>
              <a:r>
                <a:rPr lang="en-US" sz="1400" dirty="0">
                  <a:ea typeface="Calibri" panose="020F0502020204030204" pitchFamily="34" charset="0"/>
                </a:rPr>
                <a:t>Overhead Reach</a:t>
              </a:r>
            </a:p>
            <a:p>
              <a:pPr marL="800100" lvl="1" indent="-342900">
                <a:lnSpc>
                  <a:spcPct val="107000"/>
                </a:lnSpc>
                <a:buFont typeface="+mj-lt"/>
                <a:buAutoNum type="arabicPeriod"/>
              </a:pPr>
              <a:r>
                <a:rPr lang="en-US" sz="1400" dirty="0">
                  <a:ea typeface="Calibri" panose="020F0502020204030204" pitchFamily="34" charset="0"/>
                </a:rPr>
                <a:t>Mast Type</a:t>
              </a:r>
            </a:p>
            <a:p>
              <a:pPr marL="285750" indent="-285750">
                <a:lnSpc>
                  <a:spcPct val="107000"/>
                </a:lnSpc>
                <a:buFont typeface="Arial" panose="020B0604020202020204" pitchFamily="34" charset="0"/>
                <a:buChar char="•"/>
              </a:pPr>
              <a:r>
                <a:rPr lang="en-US" sz="1400" u="sng" dirty="0">
                  <a:ea typeface="Calibri" panose="020F0502020204030204" pitchFamily="34" charset="0"/>
                </a:rPr>
                <a:t>Note</a:t>
              </a:r>
              <a:r>
                <a:rPr lang="en-US" sz="1400" dirty="0">
                  <a:ea typeface="Calibri" panose="020F0502020204030204" pitchFamily="34" charset="0"/>
                </a:rPr>
                <a:t>: These were the limitations faced to predict the cost per hour due to the business problem in question.</a:t>
              </a:r>
            </a:p>
            <a:p>
              <a:pPr marL="285750" indent="-285750">
                <a:lnSpc>
                  <a:spcPct val="107000"/>
                </a:lnSpc>
                <a:buFont typeface="Arial" panose="020B0604020202020204" pitchFamily="34" charset="0"/>
                <a:buChar char="•"/>
              </a:pPr>
              <a:r>
                <a:rPr lang="en-US" sz="1400" dirty="0">
                  <a:ea typeface="Calibri" panose="020F0502020204030204" pitchFamily="34" charset="0"/>
                </a:rPr>
                <a:t>Basic idea used to minimize the cost per hour for a truck was </a:t>
              </a:r>
              <a:r>
                <a:rPr lang="en-US" sz="1400" dirty="0">
                  <a:solidFill>
                    <a:srgbClr val="C00000"/>
                  </a:solidFill>
                  <a:ea typeface="Calibri" panose="020F0502020204030204" pitchFamily="34" charset="0"/>
                </a:rPr>
                <a:t>scenario prediction using 7 Random Forest Regression models</a:t>
              </a:r>
              <a:r>
                <a:rPr lang="en-US" sz="1400" dirty="0">
                  <a:ea typeface="Calibri" panose="020F0502020204030204" pitchFamily="34" charset="0"/>
                </a:rPr>
                <a:t> with 500 trees and using the “entropy” measure which reduces the standard deviation of predictions to help increase information gain. </a:t>
              </a:r>
            </a:p>
            <a:p>
              <a:pPr marL="285750" indent="-285750">
                <a:lnSpc>
                  <a:spcPct val="107000"/>
                </a:lnSpc>
                <a:buFont typeface="Arial" panose="020B0604020202020204" pitchFamily="34" charset="0"/>
                <a:buChar char="•"/>
              </a:pPr>
              <a:r>
                <a:rPr lang="en-US" sz="1400" dirty="0">
                  <a:ea typeface="Calibri" panose="020F0502020204030204" pitchFamily="34" charset="0"/>
                </a:rPr>
                <a:t>Each model predicts the cost per hour for all trucks falling in each of the 7 SM Interval groups respectively.</a:t>
              </a:r>
            </a:p>
            <a:p>
              <a:pPr marL="285750" indent="-285750">
                <a:lnSpc>
                  <a:spcPct val="107000"/>
                </a:lnSpc>
                <a:buFont typeface="Arial" panose="020B0604020202020204" pitchFamily="34" charset="0"/>
                <a:buChar char="•"/>
              </a:pPr>
              <a:r>
                <a:rPr lang="en-US" sz="1400" dirty="0">
                  <a:ea typeface="Calibri" panose="020F0502020204030204" pitchFamily="34" charset="0"/>
                </a:rPr>
                <a:t>Based on clubbing the predictions of each model, the result is in the form of a 7-column matrix with cost per hour predicted for all trucks for each of the 7 SM Interval groups respectively (these are 7 different scenarios for each truck).</a:t>
              </a:r>
            </a:p>
            <a:p>
              <a:pPr marL="285750" indent="-285750">
                <a:lnSpc>
                  <a:spcPct val="107000"/>
                </a:lnSpc>
                <a:buFont typeface="Arial" panose="020B0604020202020204" pitchFamily="34" charset="0"/>
                <a:buChar char="•"/>
              </a:pPr>
              <a:r>
                <a:rPr lang="en-US" sz="1400" dirty="0">
                  <a:ea typeface="Calibri" panose="020F0502020204030204" pitchFamily="34" charset="0"/>
                </a:rPr>
                <a:t>From this matrix, with each truck having 7 different costs per hour in each column, a minimum cost per hour was chosen along with it’s corresponding SM Interval Group (column number).</a:t>
              </a:r>
            </a:p>
            <a:p>
              <a:pPr marL="285750" indent="-285750">
                <a:lnSpc>
                  <a:spcPct val="107000"/>
                </a:lnSpc>
                <a:buFont typeface="Arial" panose="020B0604020202020204" pitchFamily="34" charset="0"/>
                <a:buChar char="•"/>
              </a:pPr>
              <a:r>
                <a:rPr lang="en-US" sz="1400" dirty="0">
                  <a:ea typeface="Calibri" panose="020F0502020204030204" pitchFamily="34" charset="0"/>
                </a:rPr>
                <a:t>This results in a final value which tries to minimize the cost per hour for each of the truck.</a:t>
              </a:r>
            </a:p>
            <a:p>
              <a:pPr marL="285750" indent="-285750">
                <a:lnSpc>
                  <a:spcPct val="107000"/>
                </a:lnSpc>
                <a:buFont typeface="Arial" panose="020B0604020202020204" pitchFamily="34" charset="0"/>
                <a:buChar char="•"/>
              </a:pPr>
              <a:r>
                <a:rPr lang="en-US" sz="1400" dirty="0">
                  <a:ea typeface="Calibri" panose="020F0502020204030204" pitchFamily="34" charset="0"/>
                </a:rPr>
                <a:t>An example is shown below</a:t>
              </a:r>
            </a:p>
          </p:txBody>
        </p:sp>
        <p:grpSp>
          <p:nvGrpSpPr>
            <p:cNvPr id="8" name="Group 7">
              <a:extLst>
                <a:ext uri="{FF2B5EF4-FFF2-40B4-BE49-F238E27FC236}">
                  <a16:creationId xmlns:a16="http://schemas.microsoft.com/office/drawing/2014/main" id="{5ED56781-07E7-4B80-AA48-154D03E12C38}"/>
                </a:ext>
              </a:extLst>
            </p:cNvPr>
            <p:cNvGrpSpPr/>
            <p:nvPr/>
          </p:nvGrpSpPr>
          <p:grpSpPr>
            <a:xfrm>
              <a:off x="6534749" y="2762204"/>
              <a:ext cx="2971800" cy="298442"/>
              <a:chOff x="6622320" y="952258"/>
              <a:chExt cx="2971800" cy="298442"/>
            </a:xfrm>
          </p:grpSpPr>
          <p:sp>
            <p:nvSpPr>
              <p:cNvPr id="11" name="Title 11">
                <a:extLst>
                  <a:ext uri="{FF2B5EF4-FFF2-40B4-BE49-F238E27FC236}">
                    <a16:creationId xmlns:a16="http://schemas.microsoft.com/office/drawing/2014/main" id="{E7AD4E96-ADAA-48D6-92D8-BA83F72344F1}"/>
                  </a:ext>
                </a:extLst>
              </p:cNvPr>
              <p:cNvSpPr txBox="1">
                <a:spLocks/>
              </p:cNvSpPr>
              <p:nvPr/>
            </p:nvSpPr>
            <p:spPr>
              <a:xfrm>
                <a:off x="6627715" y="952258"/>
                <a:ext cx="2287987" cy="282148"/>
              </a:xfrm>
              <a:prstGeom prst="rect">
                <a:avLst/>
              </a:prstGeom>
            </p:spPr>
            <p:txBody>
              <a:bodyPr vert="horz" lIns="0" tIns="0" rIns="0" bIns="0" rtlCol="0" anchor="t" anchorCtr="0">
                <a:noAutofit/>
              </a:bodyPr>
              <a:lstStyle/>
              <a:p>
                <a:pPr>
                  <a:spcAft>
                    <a:spcPts val="400"/>
                  </a:spcAft>
                </a:pPr>
                <a:r>
                  <a:rPr lang="en-US" sz="1600" kern="800" spc="50" dirty="0">
                    <a:solidFill>
                      <a:srgbClr val="EE3423"/>
                    </a:solidFill>
                    <a:ea typeface="Univers LT Std 57 Condensed" charset="0"/>
                    <a:cs typeface="Univers LT Std 57 Condensed" charset="0"/>
                  </a:rPr>
                  <a:t>Summary</a:t>
                </a:r>
              </a:p>
            </p:txBody>
          </p:sp>
          <p:pic>
            <p:nvPicPr>
              <p:cNvPr id="12" name="Picture 11">
                <a:extLst>
                  <a:ext uri="{FF2B5EF4-FFF2-40B4-BE49-F238E27FC236}">
                    <a16:creationId xmlns:a16="http://schemas.microsoft.com/office/drawing/2014/main" id="{8D6EE5AC-AD3E-4017-8B06-A1D7BF602F81}"/>
                  </a:ext>
                </a:extLst>
              </p:cNvPr>
              <p:cNvPicPr>
                <a:picLocks/>
              </p:cNvPicPr>
              <p:nvPr/>
            </p:nvPicPr>
            <p:blipFill>
              <a:blip r:embed="rId3"/>
              <a:stretch>
                <a:fillRect/>
              </a:stretch>
            </p:blipFill>
            <p:spPr>
              <a:xfrm>
                <a:off x="6622320" y="1232412"/>
                <a:ext cx="2971800" cy="18288"/>
              </a:xfrm>
              <a:prstGeom prst="rect">
                <a:avLst/>
              </a:prstGeom>
            </p:spPr>
          </p:pic>
        </p:grpSp>
      </p:grpSp>
      <p:pic>
        <p:nvPicPr>
          <p:cNvPr id="13" name="Picture 2" descr="Image result for cornell university logo">
            <a:extLst>
              <a:ext uri="{FF2B5EF4-FFF2-40B4-BE49-F238E27FC236}">
                <a16:creationId xmlns:a16="http://schemas.microsoft.com/office/drawing/2014/main" id="{B1F44AD3-C48B-464E-9768-2FC5893692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516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510" y="150150"/>
            <a:ext cx="9144000" cy="716419"/>
          </a:xfrm>
        </p:spPr>
        <p:txBody>
          <a:bodyPr>
            <a:noAutofit/>
          </a:bodyPr>
          <a:lstStyle/>
          <a:p>
            <a:r>
              <a:rPr lang="en-US" b="1" dirty="0">
                <a:cs typeface="Arial" panose="020B0604020202020204" pitchFamily="34" charset="0"/>
              </a:rPr>
              <a:t>Optimal Service Time Period Prediction</a:t>
            </a:r>
          </a:p>
        </p:txBody>
      </p:sp>
      <p:cxnSp>
        <p:nvCxnSpPr>
          <p:cNvPr id="9" name="Straight Connector 8">
            <a:extLst>
              <a:ext uri="{FF2B5EF4-FFF2-40B4-BE49-F238E27FC236}">
                <a16:creationId xmlns:a16="http://schemas.microsoft.com/office/drawing/2014/main" id="{E20357B8-E77A-4AF6-80D8-F792CD74C827}"/>
              </a:ext>
            </a:extLst>
          </p:cNvPr>
          <p:cNvCxnSpPr>
            <a:cxnSpLocks/>
          </p:cNvCxnSpPr>
          <p:nvPr/>
        </p:nvCxnSpPr>
        <p:spPr>
          <a:xfrm>
            <a:off x="486510" y="6186463"/>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Content Placeholder 5">
            <a:extLst>
              <a:ext uri="{FF2B5EF4-FFF2-40B4-BE49-F238E27FC236}">
                <a16:creationId xmlns:a16="http://schemas.microsoft.com/office/drawing/2014/main" id="{58F6E18C-6F74-422F-822A-E8596D08CB04}"/>
              </a:ext>
            </a:extLst>
          </p:cNvPr>
          <p:cNvPicPr>
            <a:picLocks noChangeAspect="1"/>
          </p:cNvPicPr>
          <p:nvPr/>
        </p:nvPicPr>
        <p:blipFill>
          <a:blip r:embed="rId2"/>
          <a:stretch>
            <a:fillRect/>
          </a:stretch>
        </p:blipFill>
        <p:spPr>
          <a:xfrm>
            <a:off x="413085" y="6246867"/>
            <a:ext cx="2490041" cy="492020"/>
          </a:xfrm>
          <a:prstGeom prst="rect">
            <a:avLst/>
          </a:prstGeom>
        </p:spPr>
      </p:pic>
      <p:grpSp>
        <p:nvGrpSpPr>
          <p:cNvPr id="4" name="Group 3">
            <a:extLst>
              <a:ext uri="{FF2B5EF4-FFF2-40B4-BE49-F238E27FC236}">
                <a16:creationId xmlns:a16="http://schemas.microsoft.com/office/drawing/2014/main" id="{E43F9D98-544E-4FCB-9C4B-B35F1FDF11FC}"/>
              </a:ext>
            </a:extLst>
          </p:cNvPr>
          <p:cNvGrpSpPr/>
          <p:nvPr/>
        </p:nvGrpSpPr>
        <p:grpSpPr>
          <a:xfrm>
            <a:off x="723439" y="2802244"/>
            <a:ext cx="8731646" cy="3091004"/>
            <a:chOff x="6534749" y="2762204"/>
            <a:chExt cx="6589151" cy="3091004"/>
          </a:xfrm>
        </p:grpSpPr>
        <p:sp>
          <p:nvSpPr>
            <p:cNvPr id="7" name="TextBox 6">
              <a:extLst>
                <a:ext uri="{FF2B5EF4-FFF2-40B4-BE49-F238E27FC236}">
                  <a16:creationId xmlns:a16="http://schemas.microsoft.com/office/drawing/2014/main" id="{5755C56C-966B-4D63-AB8E-5C420F40546F}"/>
                </a:ext>
              </a:extLst>
            </p:cNvPr>
            <p:cNvSpPr txBox="1"/>
            <p:nvPr/>
          </p:nvSpPr>
          <p:spPr>
            <a:xfrm>
              <a:off x="6534749" y="3235440"/>
              <a:ext cx="6589151" cy="2617768"/>
            </a:xfrm>
            <a:prstGeom prst="rect">
              <a:avLst/>
            </a:prstGeom>
            <a:noFill/>
          </p:spPr>
          <p:txBody>
            <a:bodyPr wrap="square" rtlCol="0">
              <a:spAutoFit/>
            </a:bodyPr>
            <a:lstStyle/>
            <a:p>
              <a:pPr marL="285750" indent="-285750">
                <a:lnSpc>
                  <a:spcPct val="107000"/>
                </a:lnSpc>
                <a:buFont typeface="Arial" panose="020B0604020202020204" pitchFamily="34" charset="0"/>
                <a:buChar char="•"/>
              </a:pPr>
              <a:r>
                <a:rPr lang="en-IN" sz="1400" u="sng" dirty="0">
                  <a:solidFill>
                    <a:srgbClr val="222222"/>
                  </a:solidFill>
                  <a:highlight>
                    <a:srgbClr val="FFFFFF"/>
                  </a:highlight>
                  <a:ea typeface="Arial" panose="020B0604020202020204" pitchFamily="34" charset="0"/>
                </a:rPr>
                <a:t>Note</a:t>
              </a:r>
              <a:r>
                <a:rPr lang="en-IN" sz="1400" dirty="0">
                  <a:solidFill>
                    <a:srgbClr val="222222"/>
                  </a:solidFill>
                  <a:highlight>
                    <a:srgbClr val="FFFFFF"/>
                  </a:highlight>
                  <a:ea typeface="Arial" panose="020B0604020202020204" pitchFamily="34" charset="0"/>
                </a:rPr>
                <a:t>: These are not actual results, just shown for explanatory purposes.</a:t>
              </a:r>
            </a:p>
            <a:p>
              <a:pPr marL="285750" indent="-285750">
                <a:lnSpc>
                  <a:spcPct val="107000"/>
                </a:lnSpc>
                <a:buFont typeface="Arial" panose="020B0604020202020204" pitchFamily="34" charset="0"/>
                <a:buChar char="•"/>
              </a:pPr>
              <a:r>
                <a:rPr lang="en-IN" sz="1400" dirty="0">
                  <a:solidFill>
                    <a:srgbClr val="222222"/>
                  </a:solidFill>
                  <a:highlight>
                    <a:srgbClr val="FFFFFF"/>
                  </a:highlight>
                  <a:ea typeface="Arial" panose="020B0604020202020204" pitchFamily="34" charset="0"/>
                </a:rPr>
                <a:t>Like the example above, the model predicts the minimum results (shown in green) and chooses the appropriate SM Interval Group for that minimum result.</a:t>
              </a:r>
            </a:p>
            <a:p>
              <a:pPr marL="285750" indent="-285750">
                <a:lnSpc>
                  <a:spcPct val="107000"/>
                </a:lnSpc>
                <a:buFont typeface="Arial" panose="020B0604020202020204" pitchFamily="34" charset="0"/>
                <a:buChar char="•"/>
              </a:pPr>
              <a:r>
                <a:rPr lang="en-US" sz="1400" dirty="0">
                  <a:ea typeface="Calibri" panose="020F0502020204030204" pitchFamily="34" charset="0"/>
                </a:rPr>
                <a:t>This model provides a 60% reduction in cost per hour in the test set by minimizing the cost per hour and assigning the appropriate SM Interval Group to the respective trucks using this model, which meets the main business objective of minimizing the cost per hour for each truck.</a:t>
              </a:r>
            </a:p>
            <a:p>
              <a:pPr marL="285750" indent="-285750">
                <a:lnSpc>
                  <a:spcPct val="107000"/>
                </a:lnSpc>
                <a:buFont typeface="Arial" panose="020B0604020202020204" pitchFamily="34" charset="0"/>
                <a:buChar char="•"/>
              </a:pPr>
              <a:r>
                <a:rPr lang="en-US" sz="1400" dirty="0">
                  <a:ea typeface="Calibri" panose="020F0502020204030204" pitchFamily="34" charset="0"/>
                </a:rPr>
                <a:t>Table 1 shows count of services within each SM Interval based on the predicted model tested on the test dataset while Table 2 shows the actual count within each SM interval group based on the test dataset.</a:t>
              </a:r>
            </a:p>
            <a:p>
              <a:pPr marL="285750" indent="-285750">
                <a:lnSpc>
                  <a:spcPct val="107000"/>
                </a:lnSpc>
                <a:buFont typeface="Arial" panose="020B0604020202020204" pitchFamily="34" charset="0"/>
                <a:buChar char="•"/>
              </a:pPr>
              <a:r>
                <a:rPr lang="en-US" sz="1400" dirty="0">
                  <a:ea typeface="Calibri" panose="020F0502020204030204" pitchFamily="34" charset="0"/>
                </a:rPr>
                <a:t>Based on table 1, which is our only validation measure, the model does reasonable prediction of SM Interval Groups based on the reduced costs as more than 50% of the data is assigned to Interval groups 2-6, which are the most regular services groups.</a:t>
              </a:r>
            </a:p>
          </p:txBody>
        </p:sp>
        <p:grpSp>
          <p:nvGrpSpPr>
            <p:cNvPr id="8" name="Group 7">
              <a:extLst>
                <a:ext uri="{FF2B5EF4-FFF2-40B4-BE49-F238E27FC236}">
                  <a16:creationId xmlns:a16="http://schemas.microsoft.com/office/drawing/2014/main" id="{5ED56781-07E7-4B80-AA48-154D03E12C38}"/>
                </a:ext>
              </a:extLst>
            </p:cNvPr>
            <p:cNvGrpSpPr/>
            <p:nvPr/>
          </p:nvGrpSpPr>
          <p:grpSpPr>
            <a:xfrm>
              <a:off x="6534749" y="2762204"/>
              <a:ext cx="2971800" cy="298442"/>
              <a:chOff x="6622320" y="952258"/>
              <a:chExt cx="2971800" cy="298442"/>
            </a:xfrm>
          </p:grpSpPr>
          <p:sp>
            <p:nvSpPr>
              <p:cNvPr id="11" name="Title 11">
                <a:extLst>
                  <a:ext uri="{FF2B5EF4-FFF2-40B4-BE49-F238E27FC236}">
                    <a16:creationId xmlns:a16="http://schemas.microsoft.com/office/drawing/2014/main" id="{E7AD4E96-ADAA-48D6-92D8-BA83F72344F1}"/>
                  </a:ext>
                </a:extLst>
              </p:cNvPr>
              <p:cNvSpPr txBox="1">
                <a:spLocks/>
              </p:cNvSpPr>
              <p:nvPr/>
            </p:nvSpPr>
            <p:spPr>
              <a:xfrm>
                <a:off x="6627715" y="952258"/>
                <a:ext cx="2287987" cy="282148"/>
              </a:xfrm>
              <a:prstGeom prst="rect">
                <a:avLst/>
              </a:prstGeom>
            </p:spPr>
            <p:txBody>
              <a:bodyPr vert="horz" lIns="0" tIns="0" rIns="0" bIns="0" rtlCol="0" anchor="t" anchorCtr="0">
                <a:noAutofit/>
              </a:bodyPr>
              <a:lstStyle/>
              <a:p>
                <a:pPr>
                  <a:spcAft>
                    <a:spcPts val="400"/>
                  </a:spcAft>
                </a:pPr>
                <a:r>
                  <a:rPr lang="en-US" sz="1600" kern="800" spc="50" dirty="0">
                    <a:solidFill>
                      <a:srgbClr val="EE3423"/>
                    </a:solidFill>
                    <a:ea typeface="Univers LT Std 57 Condensed" charset="0"/>
                    <a:cs typeface="Univers LT Std 57 Condensed" charset="0"/>
                  </a:rPr>
                  <a:t>Summary</a:t>
                </a:r>
              </a:p>
            </p:txBody>
          </p:sp>
          <p:pic>
            <p:nvPicPr>
              <p:cNvPr id="12" name="Picture 11">
                <a:extLst>
                  <a:ext uri="{FF2B5EF4-FFF2-40B4-BE49-F238E27FC236}">
                    <a16:creationId xmlns:a16="http://schemas.microsoft.com/office/drawing/2014/main" id="{8D6EE5AC-AD3E-4017-8B06-A1D7BF602F81}"/>
                  </a:ext>
                </a:extLst>
              </p:cNvPr>
              <p:cNvPicPr>
                <a:picLocks/>
              </p:cNvPicPr>
              <p:nvPr/>
            </p:nvPicPr>
            <p:blipFill>
              <a:blip r:embed="rId3"/>
              <a:stretch>
                <a:fillRect/>
              </a:stretch>
            </p:blipFill>
            <p:spPr>
              <a:xfrm>
                <a:off x="6622320" y="1232412"/>
                <a:ext cx="2971800" cy="18288"/>
              </a:xfrm>
              <a:prstGeom prst="rect">
                <a:avLst/>
              </a:prstGeom>
            </p:spPr>
          </p:pic>
        </p:grpSp>
      </p:grpSp>
      <p:pic>
        <p:nvPicPr>
          <p:cNvPr id="13" name="Picture 2" descr="Image result for cornell university logo">
            <a:extLst>
              <a:ext uri="{FF2B5EF4-FFF2-40B4-BE49-F238E27FC236}">
                <a16:creationId xmlns:a16="http://schemas.microsoft.com/office/drawing/2014/main" id="{B1F44AD3-C48B-464E-9768-2FC5893692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3" name="Table 22">
            <a:extLst>
              <a:ext uri="{FF2B5EF4-FFF2-40B4-BE49-F238E27FC236}">
                <a16:creationId xmlns:a16="http://schemas.microsoft.com/office/drawing/2014/main" id="{53C28A15-41C5-4CD5-BE1C-D528A7D40F65}"/>
              </a:ext>
            </a:extLst>
          </p:cNvPr>
          <p:cNvGraphicFramePr>
            <a:graphicFrameLocks noGrp="1"/>
          </p:cNvGraphicFramePr>
          <p:nvPr>
            <p:extLst>
              <p:ext uri="{D42A27DB-BD31-4B8C-83A1-F6EECF244321}">
                <p14:modId xmlns:p14="http://schemas.microsoft.com/office/powerpoint/2010/main" val="2508142307"/>
              </p:ext>
            </p:extLst>
          </p:nvPr>
        </p:nvGraphicFramePr>
        <p:xfrm>
          <a:off x="615165" y="795026"/>
          <a:ext cx="6860294" cy="1828800"/>
        </p:xfrm>
        <a:graphic>
          <a:graphicData uri="http://schemas.openxmlformats.org/drawingml/2006/table">
            <a:tbl>
              <a:tblPr/>
              <a:tblGrid>
                <a:gridCol w="794719">
                  <a:extLst>
                    <a:ext uri="{9D8B030D-6E8A-4147-A177-3AD203B41FA5}">
                      <a16:colId xmlns:a16="http://schemas.microsoft.com/office/drawing/2014/main" val="2002185389"/>
                    </a:ext>
                  </a:extLst>
                </a:gridCol>
                <a:gridCol w="794719">
                  <a:extLst>
                    <a:ext uri="{9D8B030D-6E8A-4147-A177-3AD203B41FA5}">
                      <a16:colId xmlns:a16="http://schemas.microsoft.com/office/drawing/2014/main" val="3097151098"/>
                    </a:ext>
                  </a:extLst>
                </a:gridCol>
                <a:gridCol w="794719">
                  <a:extLst>
                    <a:ext uri="{9D8B030D-6E8A-4147-A177-3AD203B41FA5}">
                      <a16:colId xmlns:a16="http://schemas.microsoft.com/office/drawing/2014/main" val="3283563436"/>
                    </a:ext>
                  </a:extLst>
                </a:gridCol>
                <a:gridCol w="794719">
                  <a:extLst>
                    <a:ext uri="{9D8B030D-6E8A-4147-A177-3AD203B41FA5}">
                      <a16:colId xmlns:a16="http://schemas.microsoft.com/office/drawing/2014/main" val="1511113032"/>
                    </a:ext>
                  </a:extLst>
                </a:gridCol>
                <a:gridCol w="794719">
                  <a:extLst>
                    <a:ext uri="{9D8B030D-6E8A-4147-A177-3AD203B41FA5}">
                      <a16:colId xmlns:a16="http://schemas.microsoft.com/office/drawing/2014/main" val="2147535372"/>
                    </a:ext>
                  </a:extLst>
                </a:gridCol>
                <a:gridCol w="794719">
                  <a:extLst>
                    <a:ext uri="{9D8B030D-6E8A-4147-A177-3AD203B41FA5}">
                      <a16:colId xmlns:a16="http://schemas.microsoft.com/office/drawing/2014/main" val="1071032931"/>
                    </a:ext>
                  </a:extLst>
                </a:gridCol>
                <a:gridCol w="794719">
                  <a:extLst>
                    <a:ext uri="{9D8B030D-6E8A-4147-A177-3AD203B41FA5}">
                      <a16:colId xmlns:a16="http://schemas.microsoft.com/office/drawing/2014/main" val="3337115787"/>
                    </a:ext>
                  </a:extLst>
                </a:gridCol>
                <a:gridCol w="701222">
                  <a:extLst>
                    <a:ext uri="{9D8B030D-6E8A-4147-A177-3AD203B41FA5}">
                      <a16:colId xmlns:a16="http://schemas.microsoft.com/office/drawing/2014/main" val="1847175624"/>
                    </a:ext>
                  </a:extLst>
                </a:gridCol>
                <a:gridCol w="596039">
                  <a:extLst>
                    <a:ext uri="{9D8B030D-6E8A-4147-A177-3AD203B41FA5}">
                      <a16:colId xmlns:a16="http://schemas.microsoft.com/office/drawing/2014/main" val="2789438739"/>
                    </a:ext>
                  </a:extLst>
                </a:gridCol>
              </a:tblGrid>
              <a:tr h="259080">
                <a:tc gridSpan="9">
                  <a:txBody>
                    <a:bodyPr/>
                    <a:lstStyle/>
                    <a:p>
                      <a:pPr algn="l" rtl="0" fontAlgn="b"/>
                      <a:r>
                        <a:rPr lang="en-IN" sz="1600" b="0" i="0" u="none" strike="noStrike">
                          <a:solidFill>
                            <a:srgbClr val="000000"/>
                          </a:solidFill>
                          <a:effectLst/>
                          <a:latin typeface="Tableau"/>
                        </a:rPr>
                        <a:t>Cost per hour predicted from the model</a:t>
                      </a:r>
                    </a:p>
                  </a:txBody>
                  <a:tcPr marL="7620" marR="7620" marT="7620" marB="0" anchor="b">
                    <a:lnL>
                      <a:noFill/>
                    </a:lnL>
                    <a:lnR>
                      <a:noFill/>
                    </a:lnR>
                    <a:lnT>
                      <a:noFill/>
                    </a:lnT>
                    <a:lnB>
                      <a:noFill/>
                    </a:lnB>
                    <a:solidFill>
                      <a:srgbClr val="FFFFFF"/>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506025050"/>
                  </a:ext>
                </a:extLst>
              </a:tr>
              <a:tr h="396240">
                <a:tc>
                  <a:txBody>
                    <a:bodyPr/>
                    <a:lstStyle/>
                    <a:p>
                      <a:pPr algn="l" rtl="0" fontAlgn="b"/>
                      <a:r>
                        <a:rPr lang="en-IN" sz="1200" b="1" i="0" u="none" strike="noStrike">
                          <a:solidFill>
                            <a:srgbClr val="000000"/>
                          </a:solidFill>
                          <a:effectLst/>
                          <a:latin typeface="Tableau"/>
                        </a:rPr>
                        <a:t>If Interval 1</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If Interval 2</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If Interval 3</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If Interval 4</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If Interval 5</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If Interval 6</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If Interval 7</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Minimum predicted</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Interval Chosen</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403144"/>
                  </a:ext>
                </a:extLst>
              </a:tr>
              <a:tr h="198120">
                <a:tc>
                  <a:txBody>
                    <a:bodyPr/>
                    <a:lstStyle/>
                    <a:p>
                      <a:pPr algn="l" rtl="0" fontAlgn="b"/>
                      <a:r>
                        <a:rPr lang="en-IN" sz="1200" b="0" i="0" u="none" strike="noStrike" dirty="0">
                          <a:solidFill>
                            <a:schemeClr val="tx1"/>
                          </a:solidFill>
                          <a:effectLst/>
                          <a:latin typeface="Tableau"/>
                        </a:rPr>
                        <a:t>7.07</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1" i="0" u="none" strike="noStrike" dirty="0">
                          <a:solidFill>
                            <a:srgbClr val="00B050"/>
                          </a:solidFill>
                          <a:effectLst/>
                          <a:latin typeface="Tableau"/>
                        </a:rPr>
                        <a:t>2.246</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dirty="0">
                          <a:solidFill>
                            <a:schemeClr val="tx1"/>
                          </a:solidFill>
                          <a:effectLst/>
                          <a:latin typeface="Tableau"/>
                        </a:rPr>
                        <a:t>3.63</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dirty="0">
                          <a:solidFill>
                            <a:schemeClr val="tx1"/>
                          </a:solidFill>
                          <a:effectLst/>
                          <a:latin typeface="Tableau"/>
                        </a:rPr>
                        <a:t>3.027</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dirty="0">
                          <a:solidFill>
                            <a:schemeClr val="tx1"/>
                          </a:solidFill>
                          <a:effectLst/>
                          <a:latin typeface="Tableau"/>
                        </a:rPr>
                        <a:t>2.81</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dirty="0">
                          <a:solidFill>
                            <a:schemeClr val="tx1"/>
                          </a:solidFill>
                          <a:effectLst/>
                          <a:latin typeface="Tableau"/>
                        </a:rPr>
                        <a:t>2.7</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dirty="0">
                          <a:solidFill>
                            <a:schemeClr val="tx1"/>
                          </a:solidFill>
                          <a:effectLst/>
                          <a:latin typeface="Tableau"/>
                        </a:rPr>
                        <a:t>2.879</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dirty="0">
                          <a:solidFill>
                            <a:srgbClr val="FF0000"/>
                          </a:solidFill>
                          <a:effectLst/>
                          <a:latin typeface="Tableau"/>
                        </a:rPr>
                        <a:t>2.246</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rtl="0" fontAlgn="b"/>
                      <a:r>
                        <a:rPr lang="en-IN" sz="1200" b="0" i="0" u="none" strike="noStrike" dirty="0">
                          <a:solidFill>
                            <a:srgbClr val="FF0000"/>
                          </a:solidFill>
                          <a:effectLst/>
                          <a:latin typeface="Tableau"/>
                        </a:rPr>
                        <a:t>2</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197303368"/>
                  </a:ext>
                </a:extLst>
              </a:tr>
              <a:tr h="198120">
                <a:tc>
                  <a:txBody>
                    <a:bodyPr/>
                    <a:lstStyle/>
                    <a:p>
                      <a:pPr algn="l" rtl="0" fontAlgn="b"/>
                      <a:r>
                        <a:rPr lang="en-IN" sz="1200" b="0" i="0" u="none" strike="noStrike" dirty="0">
                          <a:solidFill>
                            <a:schemeClr val="tx1"/>
                          </a:solidFill>
                          <a:effectLst/>
                          <a:latin typeface="Tableau"/>
                        </a:rPr>
                        <a:t>2.408</a:t>
                      </a:r>
                    </a:p>
                  </a:txBody>
                  <a:tcPr marL="7620" marR="7620" marT="7620" marB="0" anchor="b">
                    <a:lnL>
                      <a:noFill/>
                    </a:lnL>
                    <a:lnR>
                      <a:noFill/>
                    </a:lnR>
                    <a:lnT>
                      <a:noFill/>
                    </a:lnT>
                    <a:lnB>
                      <a:noFill/>
                    </a:lnB>
                  </a:tcPr>
                </a:tc>
                <a:tc>
                  <a:txBody>
                    <a:bodyPr/>
                    <a:lstStyle/>
                    <a:p>
                      <a:pPr algn="l" rtl="0" fontAlgn="b"/>
                      <a:r>
                        <a:rPr lang="en-IN" sz="1200" b="0" i="0" u="none" strike="noStrike" dirty="0">
                          <a:solidFill>
                            <a:schemeClr val="tx1"/>
                          </a:solidFill>
                          <a:effectLst/>
                          <a:latin typeface="Tableau"/>
                        </a:rPr>
                        <a:t>2.24</a:t>
                      </a:r>
                    </a:p>
                  </a:txBody>
                  <a:tcPr marL="7620" marR="7620" marT="7620" marB="0" anchor="b">
                    <a:lnL>
                      <a:noFill/>
                    </a:lnL>
                    <a:lnR>
                      <a:noFill/>
                    </a:lnR>
                    <a:lnT>
                      <a:noFill/>
                    </a:lnT>
                    <a:lnB>
                      <a:noFill/>
                    </a:lnB>
                  </a:tcPr>
                </a:tc>
                <a:tc>
                  <a:txBody>
                    <a:bodyPr/>
                    <a:lstStyle/>
                    <a:p>
                      <a:pPr algn="l" rtl="0" fontAlgn="b"/>
                      <a:r>
                        <a:rPr lang="en-IN" sz="1200" b="1" i="0" u="none" strike="noStrike" dirty="0">
                          <a:solidFill>
                            <a:srgbClr val="00B050"/>
                          </a:solidFill>
                          <a:effectLst/>
                          <a:latin typeface="Tableau"/>
                        </a:rPr>
                        <a:t>1.769</a:t>
                      </a:r>
                    </a:p>
                  </a:txBody>
                  <a:tcPr marL="7620" marR="7620" marT="7620" marB="0" anchor="b">
                    <a:lnL>
                      <a:noFill/>
                    </a:lnL>
                    <a:lnR>
                      <a:noFill/>
                    </a:lnR>
                    <a:lnT>
                      <a:noFill/>
                    </a:lnT>
                    <a:lnB>
                      <a:noFill/>
                    </a:lnB>
                  </a:tcPr>
                </a:tc>
                <a:tc>
                  <a:txBody>
                    <a:bodyPr/>
                    <a:lstStyle/>
                    <a:p>
                      <a:pPr algn="l" rtl="0" fontAlgn="b"/>
                      <a:r>
                        <a:rPr lang="en-IN" sz="1200" b="0" i="0" u="none" strike="noStrike">
                          <a:solidFill>
                            <a:schemeClr val="tx1"/>
                          </a:solidFill>
                          <a:effectLst/>
                          <a:latin typeface="Tableau"/>
                        </a:rPr>
                        <a:t>1.93</a:t>
                      </a:r>
                    </a:p>
                  </a:txBody>
                  <a:tcPr marL="7620" marR="7620" marT="7620" marB="0" anchor="b">
                    <a:lnL>
                      <a:noFill/>
                    </a:lnL>
                    <a:lnR>
                      <a:noFill/>
                    </a:lnR>
                    <a:lnT>
                      <a:noFill/>
                    </a:lnT>
                    <a:lnB>
                      <a:noFill/>
                    </a:lnB>
                  </a:tcPr>
                </a:tc>
                <a:tc>
                  <a:txBody>
                    <a:bodyPr/>
                    <a:lstStyle/>
                    <a:p>
                      <a:pPr algn="l" rtl="0" fontAlgn="b"/>
                      <a:r>
                        <a:rPr lang="en-IN" sz="1200" b="0" i="0" u="none" strike="noStrike">
                          <a:solidFill>
                            <a:schemeClr val="tx1"/>
                          </a:solidFill>
                          <a:effectLst/>
                          <a:latin typeface="Tableau"/>
                        </a:rPr>
                        <a:t>2.247</a:t>
                      </a:r>
                    </a:p>
                  </a:txBody>
                  <a:tcPr marL="7620" marR="7620" marT="7620" marB="0" anchor="b">
                    <a:lnL>
                      <a:noFill/>
                    </a:lnL>
                    <a:lnR>
                      <a:noFill/>
                    </a:lnR>
                    <a:lnT>
                      <a:noFill/>
                    </a:lnT>
                    <a:lnB>
                      <a:noFill/>
                    </a:lnB>
                  </a:tcPr>
                </a:tc>
                <a:tc>
                  <a:txBody>
                    <a:bodyPr/>
                    <a:lstStyle/>
                    <a:p>
                      <a:pPr algn="l" rtl="0" fontAlgn="b"/>
                      <a:r>
                        <a:rPr lang="en-IN" sz="1200" b="0" i="0" u="none" strike="noStrike">
                          <a:solidFill>
                            <a:schemeClr val="tx1"/>
                          </a:solidFill>
                          <a:effectLst/>
                          <a:latin typeface="Tableau"/>
                        </a:rPr>
                        <a:t>2.568</a:t>
                      </a:r>
                    </a:p>
                  </a:txBody>
                  <a:tcPr marL="7620" marR="7620" marT="7620" marB="0" anchor="b">
                    <a:lnL>
                      <a:noFill/>
                    </a:lnL>
                    <a:lnR>
                      <a:noFill/>
                    </a:lnR>
                    <a:lnT>
                      <a:noFill/>
                    </a:lnT>
                    <a:lnB>
                      <a:noFill/>
                    </a:lnB>
                  </a:tcPr>
                </a:tc>
                <a:tc>
                  <a:txBody>
                    <a:bodyPr/>
                    <a:lstStyle/>
                    <a:p>
                      <a:pPr algn="l" rtl="0" fontAlgn="b"/>
                      <a:r>
                        <a:rPr lang="en-IN" sz="1200" b="0" i="0" u="none" strike="noStrike" dirty="0">
                          <a:solidFill>
                            <a:schemeClr val="tx1"/>
                          </a:solidFill>
                          <a:effectLst/>
                          <a:latin typeface="Tableau"/>
                        </a:rPr>
                        <a:t>3.46</a:t>
                      </a:r>
                    </a:p>
                  </a:txBody>
                  <a:tcPr marL="7620" marR="7620" marT="7620" marB="0" anchor="b">
                    <a:lnL>
                      <a:noFill/>
                    </a:lnL>
                    <a:lnR>
                      <a:noFill/>
                    </a:lnR>
                    <a:lnT>
                      <a:noFill/>
                    </a:lnT>
                    <a:lnB>
                      <a:noFill/>
                    </a:lnB>
                  </a:tcPr>
                </a:tc>
                <a:tc>
                  <a:txBody>
                    <a:bodyPr/>
                    <a:lstStyle/>
                    <a:p>
                      <a:pPr algn="l" rtl="0" fontAlgn="b"/>
                      <a:r>
                        <a:rPr lang="en-IN" sz="1200" b="0" i="0" u="none" strike="noStrike" dirty="0">
                          <a:solidFill>
                            <a:srgbClr val="FF0000"/>
                          </a:solidFill>
                          <a:effectLst/>
                          <a:latin typeface="Tableau"/>
                        </a:rPr>
                        <a:t>1.769</a:t>
                      </a:r>
                    </a:p>
                  </a:txBody>
                  <a:tcPr marL="7620" marR="7620" marT="7620" marB="0" anchor="b">
                    <a:lnL>
                      <a:noFill/>
                    </a:lnL>
                    <a:lnR>
                      <a:noFill/>
                    </a:lnR>
                    <a:lnT>
                      <a:noFill/>
                    </a:lnT>
                    <a:lnB>
                      <a:noFill/>
                    </a:lnB>
                  </a:tcPr>
                </a:tc>
                <a:tc>
                  <a:txBody>
                    <a:bodyPr/>
                    <a:lstStyle/>
                    <a:p>
                      <a:pPr algn="ctr" rtl="0" fontAlgn="b"/>
                      <a:r>
                        <a:rPr lang="en-IN" sz="1200" b="0" i="0" u="none" strike="noStrike" dirty="0">
                          <a:solidFill>
                            <a:srgbClr val="FF0000"/>
                          </a:solidFill>
                          <a:effectLst/>
                          <a:latin typeface="Tableau"/>
                        </a:rPr>
                        <a:t>3</a:t>
                      </a:r>
                    </a:p>
                  </a:txBody>
                  <a:tcPr marL="7620" marR="7620" marT="7620" marB="0" anchor="b">
                    <a:lnL>
                      <a:noFill/>
                    </a:lnL>
                    <a:lnR>
                      <a:noFill/>
                    </a:lnR>
                    <a:lnT>
                      <a:noFill/>
                    </a:lnT>
                    <a:lnB>
                      <a:noFill/>
                    </a:lnB>
                  </a:tcPr>
                </a:tc>
                <a:extLst>
                  <a:ext uri="{0D108BD9-81ED-4DB2-BD59-A6C34878D82A}">
                    <a16:rowId xmlns:a16="http://schemas.microsoft.com/office/drawing/2014/main" val="60100324"/>
                  </a:ext>
                </a:extLst>
              </a:tr>
              <a:tr h="198120">
                <a:tc>
                  <a:txBody>
                    <a:bodyPr/>
                    <a:lstStyle/>
                    <a:p>
                      <a:pPr algn="l" rtl="0" fontAlgn="b"/>
                      <a:r>
                        <a:rPr lang="en-IN" sz="1200" b="0" i="0" u="none" strike="noStrike" dirty="0">
                          <a:solidFill>
                            <a:schemeClr val="tx1"/>
                          </a:solidFill>
                          <a:effectLst/>
                          <a:latin typeface="Tableau"/>
                        </a:rPr>
                        <a:t>1.875</a:t>
                      </a:r>
                    </a:p>
                  </a:txBody>
                  <a:tcPr marL="7620" marR="7620" marT="7620" marB="0" anchor="b">
                    <a:lnL>
                      <a:noFill/>
                    </a:lnL>
                    <a:lnR>
                      <a:noFill/>
                    </a:lnR>
                    <a:lnT>
                      <a:noFill/>
                    </a:lnT>
                    <a:lnB>
                      <a:noFill/>
                    </a:lnB>
                    <a:solidFill>
                      <a:srgbClr val="D9D9D9"/>
                    </a:solidFill>
                  </a:tcPr>
                </a:tc>
                <a:tc>
                  <a:txBody>
                    <a:bodyPr/>
                    <a:lstStyle/>
                    <a:p>
                      <a:pPr algn="l" rtl="0" fontAlgn="b"/>
                      <a:r>
                        <a:rPr lang="en-IN" sz="1200" b="0" i="0" u="none" strike="noStrike" dirty="0">
                          <a:solidFill>
                            <a:schemeClr val="tx1"/>
                          </a:solidFill>
                          <a:effectLst/>
                          <a:latin typeface="Tableau"/>
                        </a:rPr>
                        <a:t>1.962</a:t>
                      </a:r>
                    </a:p>
                  </a:txBody>
                  <a:tcPr marL="7620" marR="7620" marT="7620" marB="0" anchor="b">
                    <a:lnL>
                      <a:noFill/>
                    </a:lnL>
                    <a:lnR>
                      <a:noFill/>
                    </a:lnR>
                    <a:lnT>
                      <a:noFill/>
                    </a:lnT>
                    <a:lnB>
                      <a:noFill/>
                    </a:lnB>
                    <a:solidFill>
                      <a:srgbClr val="D9D9D9"/>
                    </a:solidFill>
                  </a:tcPr>
                </a:tc>
                <a:tc>
                  <a:txBody>
                    <a:bodyPr/>
                    <a:lstStyle/>
                    <a:p>
                      <a:pPr algn="l" rtl="0" fontAlgn="b"/>
                      <a:r>
                        <a:rPr lang="en-IN" sz="1200" b="0" i="0" u="none" strike="noStrike" dirty="0">
                          <a:solidFill>
                            <a:schemeClr val="tx1"/>
                          </a:solidFill>
                          <a:effectLst/>
                          <a:latin typeface="Tableau"/>
                        </a:rPr>
                        <a:t>1.975</a:t>
                      </a:r>
                    </a:p>
                  </a:txBody>
                  <a:tcPr marL="7620" marR="7620" marT="7620" marB="0" anchor="b">
                    <a:lnL>
                      <a:noFill/>
                    </a:lnL>
                    <a:lnR>
                      <a:noFill/>
                    </a:lnR>
                    <a:lnT>
                      <a:noFill/>
                    </a:lnT>
                    <a:lnB>
                      <a:noFill/>
                    </a:lnB>
                    <a:solidFill>
                      <a:srgbClr val="D9D9D9"/>
                    </a:solidFill>
                  </a:tcPr>
                </a:tc>
                <a:tc>
                  <a:txBody>
                    <a:bodyPr/>
                    <a:lstStyle/>
                    <a:p>
                      <a:pPr algn="l" rtl="0" fontAlgn="b"/>
                      <a:r>
                        <a:rPr lang="en-IN" sz="1200" b="0" i="0" u="none" strike="noStrike" dirty="0">
                          <a:solidFill>
                            <a:schemeClr val="tx1"/>
                          </a:solidFill>
                          <a:effectLst/>
                          <a:latin typeface="Tableau"/>
                        </a:rPr>
                        <a:t>1.771</a:t>
                      </a:r>
                    </a:p>
                  </a:txBody>
                  <a:tcPr marL="7620" marR="7620" marT="7620" marB="0" anchor="b">
                    <a:lnL>
                      <a:noFill/>
                    </a:lnL>
                    <a:lnR>
                      <a:noFill/>
                    </a:lnR>
                    <a:lnT>
                      <a:noFill/>
                    </a:lnT>
                    <a:lnB>
                      <a:noFill/>
                    </a:lnB>
                    <a:solidFill>
                      <a:srgbClr val="D9D9D9"/>
                    </a:solidFill>
                  </a:tcPr>
                </a:tc>
                <a:tc>
                  <a:txBody>
                    <a:bodyPr/>
                    <a:lstStyle/>
                    <a:p>
                      <a:pPr algn="l" rtl="0" fontAlgn="b"/>
                      <a:r>
                        <a:rPr lang="en-IN" sz="1200" b="0" i="0" u="none" strike="noStrike" dirty="0">
                          <a:solidFill>
                            <a:schemeClr val="tx1"/>
                          </a:solidFill>
                          <a:effectLst/>
                          <a:latin typeface="Tableau"/>
                        </a:rPr>
                        <a:t>2.206</a:t>
                      </a:r>
                    </a:p>
                  </a:txBody>
                  <a:tcPr marL="7620" marR="7620" marT="7620" marB="0" anchor="b">
                    <a:lnL>
                      <a:noFill/>
                    </a:lnL>
                    <a:lnR>
                      <a:noFill/>
                    </a:lnR>
                    <a:lnT>
                      <a:noFill/>
                    </a:lnT>
                    <a:lnB>
                      <a:noFill/>
                    </a:lnB>
                    <a:solidFill>
                      <a:srgbClr val="D9D9D9"/>
                    </a:solidFill>
                  </a:tcPr>
                </a:tc>
                <a:tc>
                  <a:txBody>
                    <a:bodyPr/>
                    <a:lstStyle/>
                    <a:p>
                      <a:pPr algn="l" rtl="0" fontAlgn="b"/>
                      <a:r>
                        <a:rPr lang="en-IN" sz="1200" b="0" i="0" u="none" strike="noStrike" dirty="0">
                          <a:solidFill>
                            <a:schemeClr val="tx1"/>
                          </a:solidFill>
                          <a:effectLst/>
                          <a:latin typeface="Tableau"/>
                        </a:rPr>
                        <a:t>2.283</a:t>
                      </a:r>
                    </a:p>
                  </a:txBody>
                  <a:tcPr marL="7620" marR="7620" marT="7620" marB="0" anchor="b">
                    <a:lnL>
                      <a:noFill/>
                    </a:lnL>
                    <a:lnR>
                      <a:noFill/>
                    </a:lnR>
                    <a:lnT>
                      <a:noFill/>
                    </a:lnT>
                    <a:lnB>
                      <a:noFill/>
                    </a:lnB>
                    <a:solidFill>
                      <a:srgbClr val="D9D9D9"/>
                    </a:solidFill>
                  </a:tcPr>
                </a:tc>
                <a:tc>
                  <a:txBody>
                    <a:bodyPr/>
                    <a:lstStyle/>
                    <a:p>
                      <a:pPr algn="l" rtl="0" fontAlgn="b"/>
                      <a:r>
                        <a:rPr lang="en-IN" sz="1200" b="1" i="0" u="none" strike="noStrike" dirty="0">
                          <a:solidFill>
                            <a:srgbClr val="00B050"/>
                          </a:solidFill>
                          <a:effectLst/>
                          <a:latin typeface="Tableau"/>
                        </a:rPr>
                        <a:t>1.57</a:t>
                      </a:r>
                    </a:p>
                  </a:txBody>
                  <a:tcPr marL="7620" marR="7620" marT="7620" marB="0" anchor="b">
                    <a:lnL>
                      <a:noFill/>
                    </a:lnL>
                    <a:lnR>
                      <a:noFill/>
                    </a:lnR>
                    <a:lnT>
                      <a:noFill/>
                    </a:lnT>
                    <a:lnB>
                      <a:noFill/>
                    </a:lnB>
                    <a:solidFill>
                      <a:srgbClr val="D9D9D9"/>
                    </a:solidFill>
                  </a:tcPr>
                </a:tc>
                <a:tc>
                  <a:txBody>
                    <a:bodyPr/>
                    <a:lstStyle/>
                    <a:p>
                      <a:pPr algn="l" rtl="0" fontAlgn="b"/>
                      <a:r>
                        <a:rPr lang="en-IN" sz="1200" b="0" i="0" u="none" strike="noStrike" dirty="0">
                          <a:solidFill>
                            <a:srgbClr val="FF0000"/>
                          </a:solidFill>
                          <a:effectLst/>
                          <a:latin typeface="Tableau"/>
                        </a:rPr>
                        <a:t>1.57</a:t>
                      </a:r>
                    </a:p>
                  </a:txBody>
                  <a:tcPr marL="7620" marR="7620" marT="7620" marB="0" anchor="b">
                    <a:lnL>
                      <a:noFill/>
                    </a:lnL>
                    <a:lnR>
                      <a:noFill/>
                    </a:lnR>
                    <a:lnT>
                      <a:noFill/>
                    </a:lnT>
                    <a:lnB>
                      <a:noFill/>
                    </a:lnB>
                    <a:solidFill>
                      <a:srgbClr val="D9D9D9"/>
                    </a:solidFill>
                  </a:tcPr>
                </a:tc>
                <a:tc>
                  <a:txBody>
                    <a:bodyPr/>
                    <a:lstStyle/>
                    <a:p>
                      <a:pPr algn="ctr" rtl="0" fontAlgn="b"/>
                      <a:r>
                        <a:rPr lang="en-IN" sz="1200" b="0" i="0" u="none" strike="noStrike" dirty="0">
                          <a:solidFill>
                            <a:srgbClr val="FF0000"/>
                          </a:solidFill>
                          <a:effectLst/>
                          <a:latin typeface="Tableau"/>
                        </a:rPr>
                        <a:t>7</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2776531354"/>
                  </a:ext>
                </a:extLst>
              </a:tr>
              <a:tr h="182880">
                <a:tc>
                  <a:txBody>
                    <a:bodyPr/>
                    <a:lstStyle/>
                    <a:p>
                      <a:pPr algn="l" rtl="0" fontAlgn="b"/>
                      <a:r>
                        <a:rPr lang="en-IN" sz="1200" b="0" i="0" u="none" strike="noStrike" dirty="0">
                          <a:solidFill>
                            <a:schemeClr val="tx1"/>
                          </a:solidFill>
                          <a:effectLst/>
                          <a:latin typeface="Tableau"/>
                        </a:rPr>
                        <a:t>4.633</a:t>
                      </a:r>
                    </a:p>
                  </a:txBody>
                  <a:tcPr marL="7620" marR="7620" marT="7620" marB="0" anchor="b">
                    <a:lnL>
                      <a:noFill/>
                    </a:lnL>
                    <a:lnR>
                      <a:noFill/>
                    </a:lnR>
                    <a:lnT>
                      <a:noFill/>
                    </a:lnT>
                    <a:lnB>
                      <a:noFill/>
                    </a:lnB>
                  </a:tcPr>
                </a:tc>
                <a:tc>
                  <a:txBody>
                    <a:bodyPr/>
                    <a:lstStyle/>
                    <a:p>
                      <a:pPr algn="l" rtl="0" fontAlgn="b"/>
                      <a:r>
                        <a:rPr lang="en-IN" sz="1200" b="0" i="0" u="none" strike="noStrike" dirty="0">
                          <a:solidFill>
                            <a:schemeClr val="tx1"/>
                          </a:solidFill>
                          <a:effectLst/>
                          <a:latin typeface="Tableau"/>
                        </a:rPr>
                        <a:t>1.851</a:t>
                      </a:r>
                    </a:p>
                  </a:txBody>
                  <a:tcPr marL="7620" marR="7620" marT="7620" marB="0" anchor="b">
                    <a:lnL>
                      <a:noFill/>
                    </a:lnL>
                    <a:lnR>
                      <a:noFill/>
                    </a:lnR>
                    <a:lnT>
                      <a:noFill/>
                    </a:lnT>
                    <a:lnB>
                      <a:noFill/>
                    </a:lnB>
                  </a:tcPr>
                </a:tc>
                <a:tc>
                  <a:txBody>
                    <a:bodyPr/>
                    <a:lstStyle/>
                    <a:p>
                      <a:pPr algn="l" rtl="0" fontAlgn="b"/>
                      <a:r>
                        <a:rPr lang="en-IN" sz="1200" b="0" i="0" u="none" strike="noStrike">
                          <a:solidFill>
                            <a:schemeClr val="tx1"/>
                          </a:solidFill>
                          <a:effectLst/>
                          <a:latin typeface="Tableau"/>
                        </a:rPr>
                        <a:t>4.068</a:t>
                      </a:r>
                    </a:p>
                  </a:txBody>
                  <a:tcPr marL="7620" marR="7620" marT="7620" marB="0" anchor="b">
                    <a:lnL>
                      <a:noFill/>
                    </a:lnL>
                    <a:lnR>
                      <a:noFill/>
                    </a:lnR>
                    <a:lnT>
                      <a:noFill/>
                    </a:lnT>
                    <a:lnB>
                      <a:noFill/>
                    </a:lnB>
                  </a:tcPr>
                </a:tc>
                <a:tc>
                  <a:txBody>
                    <a:bodyPr/>
                    <a:lstStyle/>
                    <a:p>
                      <a:pPr algn="l" rtl="0" fontAlgn="b"/>
                      <a:r>
                        <a:rPr lang="en-IN" sz="1200" b="0" i="0" u="none" strike="noStrike" dirty="0">
                          <a:solidFill>
                            <a:schemeClr val="tx1"/>
                          </a:solidFill>
                          <a:effectLst/>
                          <a:latin typeface="Tableau"/>
                        </a:rPr>
                        <a:t>2.09</a:t>
                      </a:r>
                    </a:p>
                  </a:txBody>
                  <a:tcPr marL="7620" marR="7620" marT="7620" marB="0" anchor="b">
                    <a:lnL>
                      <a:noFill/>
                    </a:lnL>
                    <a:lnR>
                      <a:noFill/>
                    </a:lnR>
                    <a:lnT>
                      <a:noFill/>
                    </a:lnT>
                    <a:lnB>
                      <a:noFill/>
                    </a:lnB>
                  </a:tcPr>
                </a:tc>
                <a:tc>
                  <a:txBody>
                    <a:bodyPr/>
                    <a:lstStyle/>
                    <a:p>
                      <a:pPr algn="l" rtl="0" fontAlgn="b"/>
                      <a:r>
                        <a:rPr lang="en-IN" sz="1200" b="0" i="0" u="none" strike="noStrike" dirty="0">
                          <a:solidFill>
                            <a:schemeClr val="tx1"/>
                          </a:solidFill>
                          <a:effectLst/>
                          <a:latin typeface="Tableau"/>
                        </a:rPr>
                        <a:t>2.168</a:t>
                      </a:r>
                    </a:p>
                  </a:txBody>
                  <a:tcPr marL="7620" marR="7620" marT="7620" marB="0" anchor="b">
                    <a:lnL>
                      <a:noFill/>
                    </a:lnL>
                    <a:lnR>
                      <a:noFill/>
                    </a:lnR>
                    <a:lnT>
                      <a:noFill/>
                    </a:lnT>
                    <a:lnB>
                      <a:noFill/>
                    </a:lnB>
                  </a:tcPr>
                </a:tc>
                <a:tc>
                  <a:txBody>
                    <a:bodyPr/>
                    <a:lstStyle/>
                    <a:p>
                      <a:pPr algn="l" rtl="0" fontAlgn="b"/>
                      <a:r>
                        <a:rPr lang="en-IN" sz="1200" b="0" i="0" u="none" strike="noStrike" dirty="0">
                          <a:solidFill>
                            <a:schemeClr val="tx1"/>
                          </a:solidFill>
                          <a:effectLst/>
                          <a:latin typeface="Tableau"/>
                        </a:rPr>
                        <a:t>2.153</a:t>
                      </a:r>
                    </a:p>
                  </a:txBody>
                  <a:tcPr marL="7620" marR="7620" marT="7620" marB="0" anchor="b">
                    <a:lnL>
                      <a:noFill/>
                    </a:lnL>
                    <a:lnR>
                      <a:noFill/>
                    </a:lnR>
                    <a:lnT>
                      <a:noFill/>
                    </a:lnT>
                    <a:lnB>
                      <a:noFill/>
                    </a:lnB>
                  </a:tcPr>
                </a:tc>
                <a:tc>
                  <a:txBody>
                    <a:bodyPr/>
                    <a:lstStyle/>
                    <a:p>
                      <a:pPr algn="l" rtl="0" fontAlgn="b"/>
                      <a:r>
                        <a:rPr lang="en-IN" sz="1200" b="1" i="0" u="none" strike="noStrike" dirty="0">
                          <a:solidFill>
                            <a:srgbClr val="00B050"/>
                          </a:solidFill>
                          <a:effectLst/>
                          <a:latin typeface="Tableau"/>
                        </a:rPr>
                        <a:t>1.67</a:t>
                      </a:r>
                    </a:p>
                  </a:txBody>
                  <a:tcPr marL="7620" marR="7620" marT="7620" marB="0" anchor="b">
                    <a:lnL>
                      <a:noFill/>
                    </a:lnL>
                    <a:lnR>
                      <a:noFill/>
                    </a:lnR>
                    <a:lnT>
                      <a:noFill/>
                    </a:lnT>
                    <a:lnB>
                      <a:noFill/>
                    </a:lnB>
                  </a:tcPr>
                </a:tc>
                <a:tc>
                  <a:txBody>
                    <a:bodyPr/>
                    <a:lstStyle/>
                    <a:p>
                      <a:pPr algn="l" rtl="0" fontAlgn="b"/>
                      <a:r>
                        <a:rPr lang="en-IN" sz="1200" b="0" i="0" u="none" strike="noStrike" dirty="0">
                          <a:solidFill>
                            <a:srgbClr val="FF0000"/>
                          </a:solidFill>
                          <a:effectLst/>
                          <a:latin typeface="Tableau"/>
                        </a:rPr>
                        <a:t>1.67</a:t>
                      </a:r>
                    </a:p>
                  </a:txBody>
                  <a:tcPr marL="7620" marR="7620" marT="7620" marB="0" anchor="b">
                    <a:lnL>
                      <a:noFill/>
                    </a:lnL>
                    <a:lnR>
                      <a:noFill/>
                    </a:lnR>
                    <a:lnT>
                      <a:noFill/>
                    </a:lnT>
                    <a:lnB>
                      <a:noFill/>
                    </a:lnB>
                  </a:tcPr>
                </a:tc>
                <a:tc>
                  <a:txBody>
                    <a:bodyPr/>
                    <a:lstStyle/>
                    <a:p>
                      <a:pPr algn="ctr" rtl="0" fontAlgn="b"/>
                      <a:r>
                        <a:rPr lang="en-IN" sz="1200" b="0" i="0" u="none" strike="noStrike" dirty="0">
                          <a:solidFill>
                            <a:srgbClr val="FF0000"/>
                          </a:solidFill>
                          <a:effectLst/>
                          <a:latin typeface="Tableau"/>
                        </a:rPr>
                        <a:t>7</a:t>
                      </a:r>
                    </a:p>
                  </a:txBody>
                  <a:tcPr marL="7620" marR="7620" marT="7620" marB="0" anchor="b">
                    <a:lnL>
                      <a:noFill/>
                    </a:lnL>
                    <a:lnR>
                      <a:noFill/>
                    </a:lnR>
                    <a:lnT>
                      <a:noFill/>
                    </a:lnT>
                    <a:lnB>
                      <a:noFill/>
                    </a:lnB>
                  </a:tcPr>
                </a:tc>
                <a:extLst>
                  <a:ext uri="{0D108BD9-81ED-4DB2-BD59-A6C34878D82A}">
                    <a16:rowId xmlns:a16="http://schemas.microsoft.com/office/drawing/2014/main" val="47123086"/>
                  </a:ext>
                </a:extLst>
              </a:tr>
              <a:tr h="182880">
                <a:tc>
                  <a:txBody>
                    <a:bodyPr/>
                    <a:lstStyle/>
                    <a:p>
                      <a:pPr algn="l" rtl="0" fontAlgn="b"/>
                      <a:r>
                        <a:rPr lang="en-IN" sz="1200" b="0" i="0" u="none" strike="noStrike" dirty="0">
                          <a:solidFill>
                            <a:schemeClr val="tx1"/>
                          </a:solidFill>
                          <a:effectLst/>
                          <a:latin typeface="Tableau"/>
                        </a:rPr>
                        <a:t>6.633</a:t>
                      </a:r>
                    </a:p>
                  </a:txBody>
                  <a:tcPr marL="7620" marR="7620" marT="7620" marB="0" anchor="b">
                    <a:lnL>
                      <a:noFill/>
                    </a:lnL>
                    <a:lnR>
                      <a:noFill/>
                    </a:lnR>
                    <a:lnT>
                      <a:noFill/>
                    </a:lnT>
                    <a:lnB>
                      <a:noFill/>
                    </a:lnB>
                    <a:solidFill>
                      <a:srgbClr val="D9D9D9"/>
                    </a:solidFill>
                  </a:tcPr>
                </a:tc>
                <a:tc>
                  <a:txBody>
                    <a:bodyPr/>
                    <a:lstStyle/>
                    <a:p>
                      <a:pPr algn="l" rtl="0" fontAlgn="b"/>
                      <a:r>
                        <a:rPr lang="en-IN" sz="1200" b="0" i="0" u="none" strike="noStrike" dirty="0">
                          <a:solidFill>
                            <a:schemeClr val="tx1"/>
                          </a:solidFill>
                          <a:effectLst/>
                          <a:latin typeface="Tableau"/>
                        </a:rPr>
                        <a:t>3.776</a:t>
                      </a:r>
                    </a:p>
                  </a:txBody>
                  <a:tcPr marL="7620" marR="7620" marT="7620" marB="0" anchor="b">
                    <a:lnL>
                      <a:noFill/>
                    </a:lnL>
                    <a:lnR>
                      <a:noFill/>
                    </a:lnR>
                    <a:lnT>
                      <a:noFill/>
                    </a:lnT>
                    <a:lnB>
                      <a:noFill/>
                    </a:lnB>
                    <a:solidFill>
                      <a:srgbClr val="D9D9D9"/>
                    </a:solidFill>
                  </a:tcPr>
                </a:tc>
                <a:tc>
                  <a:txBody>
                    <a:bodyPr/>
                    <a:lstStyle/>
                    <a:p>
                      <a:pPr algn="l" rtl="0" fontAlgn="b"/>
                      <a:r>
                        <a:rPr lang="en-IN" sz="1200" b="0" i="0" u="none" strike="noStrike" dirty="0">
                          <a:solidFill>
                            <a:schemeClr val="tx1"/>
                          </a:solidFill>
                          <a:effectLst/>
                          <a:latin typeface="Tableau"/>
                        </a:rPr>
                        <a:t>2.961</a:t>
                      </a:r>
                    </a:p>
                  </a:txBody>
                  <a:tcPr marL="7620" marR="7620" marT="7620" marB="0" anchor="b">
                    <a:lnL>
                      <a:noFill/>
                    </a:lnL>
                    <a:lnR>
                      <a:noFill/>
                    </a:lnR>
                    <a:lnT>
                      <a:noFill/>
                    </a:lnT>
                    <a:lnB>
                      <a:noFill/>
                    </a:lnB>
                    <a:solidFill>
                      <a:srgbClr val="D9D9D9"/>
                    </a:solidFill>
                  </a:tcPr>
                </a:tc>
                <a:tc>
                  <a:txBody>
                    <a:bodyPr/>
                    <a:lstStyle/>
                    <a:p>
                      <a:pPr algn="l" rtl="0" fontAlgn="b"/>
                      <a:r>
                        <a:rPr lang="en-IN" sz="1200" b="1" i="0" u="none" strike="noStrike" dirty="0">
                          <a:solidFill>
                            <a:srgbClr val="00B050"/>
                          </a:solidFill>
                          <a:effectLst/>
                          <a:latin typeface="Tableau"/>
                        </a:rPr>
                        <a:t>1.875</a:t>
                      </a:r>
                    </a:p>
                  </a:txBody>
                  <a:tcPr marL="7620" marR="7620" marT="7620" marB="0" anchor="b">
                    <a:lnL>
                      <a:noFill/>
                    </a:lnL>
                    <a:lnR>
                      <a:noFill/>
                    </a:lnR>
                    <a:lnT>
                      <a:noFill/>
                    </a:lnT>
                    <a:lnB>
                      <a:noFill/>
                    </a:lnB>
                    <a:solidFill>
                      <a:srgbClr val="D9D9D9"/>
                    </a:solidFill>
                  </a:tcPr>
                </a:tc>
                <a:tc>
                  <a:txBody>
                    <a:bodyPr/>
                    <a:lstStyle/>
                    <a:p>
                      <a:pPr algn="l" rtl="0" fontAlgn="b"/>
                      <a:r>
                        <a:rPr lang="en-IN" sz="1200" b="0" i="0" u="none" strike="noStrike" dirty="0">
                          <a:solidFill>
                            <a:schemeClr val="tx1"/>
                          </a:solidFill>
                          <a:effectLst/>
                          <a:latin typeface="Tableau"/>
                        </a:rPr>
                        <a:t>2.069</a:t>
                      </a:r>
                    </a:p>
                  </a:txBody>
                  <a:tcPr marL="7620" marR="7620" marT="7620" marB="0" anchor="b">
                    <a:lnL>
                      <a:noFill/>
                    </a:lnL>
                    <a:lnR>
                      <a:noFill/>
                    </a:lnR>
                    <a:lnT>
                      <a:noFill/>
                    </a:lnT>
                    <a:lnB>
                      <a:noFill/>
                    </a:lnB>
                    <a:solidFill>
                      <a:srgbClr val="D9D9D9"/>
                    </a:solidFill>
                  </a:tcPr>
                </a:tc>
                <a:tc>
                  <a:txBody>
                    <a:bodyPr/>
                    <a:lstStyle/>
                    <a:p>
                      <a:pPr algn="l" rtl="0" fontAlgn="b"/>
                      <a:r>
                        <a:rPr lang="en-IN" sz="1200" b="0" i="0" u="none" strike="noStrike" dirty="0">
                          <a:solidFill>
                            <a:schemeClr val="tx1"/>
                          </a:solidFill>
                          <a:effectLst/>
                          <a:latin typeface="Tableau"/>
                        </a:rPr>
                        <a:t>1.951</a:t>
                      </a:r>
                    </a:p>
                  </a:txBody>
                  <a:tcPr marL="7620" marR="7620" marT="7620" marB="0" anchor="b">
                    <a:lnL>
                      <a:noFill/>
                    </a:lnL>
                    <a:lnR>
                      <a:noFill/>
                    </a:lnR>
                    <a:lnT>
                      <a:noFill/>
                    </a:lnT>
                    <a:lnB>
                      <a:noFill/>
                    </a:lnB>
                    <a:solidFill>
                      <a:srgbClr val="D9D9D9"/>
                    </a:solidFill>
                  </a:tcPr>
                </a:tc>
                <a:tc>
                  <a:txBody>
                    <a:bodyPr/>
                    <a:lstStyle/>
                    <a:p>
                      <a:pPr algn="l" rtl="0" fontAlgn="b"/>
                      <a:r>
                        <a:rPr lang="en-IN" sz="1200" b="0" i="0" u="none" strike="noStrike" dirty="0">
                          <a:solidFill>
                            <a:schemeClr val="tx1"/>
                          </a:solidFill>
                          <a:effectLst/>
                          <a:latin typeface="Tableau"/>
                        </a:rPr>
                        <a:t>2.597</a:t>
                      </a:r>
                    </a:p>
                  </a:txBody>
                  <a:tcPr marL="7620" marR="7620" marT="7620" marB="0" anchor="b">
                    <a:lnL>
                      <a:noFill/>
                    </a:lnL>
                    <a:lnR>
                      <a:noFill/>
                    </a:lnR>
                    <a:lnT>
                      <a:noFill/>
                    </a:lnT>
                    <a:lnB>
                      <a:noFill/>
                    </a:lnB>
                    <a:solidFill>
                      <a:srgbClr val="D9D9D9"/>
                    </a:solidFill>
                  </a:tcPr>
                </a:tc>
                <a:tc>
                  <a:txBody>
                    <a:bodyPr/>
                    <a:lstStyle/>
                    <a:p>
                      <a:pPr algn="l" rtl="0" fontAlgn="b"/>
                      <a:r>
                        <a:rPr lang="en-IN" sz="1200" b="0" i="0" u="none" strike="noStrike">
                          <a:solidFill>
                            <a:srgbClr val="FF0000"/>
                          </a:solidFill>
                          <a:effectLst/>
                          <a:latin typeface="Tableau"/>
                        </a:rPr>
                        <a:t>1.875</a:t>
                      </a:r>
                    </a:p>
                  </a:txBody>
                  <a:tcPr marL="7620" marR="7620" marT="7620" marB="0" anchor="b">
                    <a:lnL>
                      <a:noFill/>
                    </a:lnL>
                    <a:lnR>
                      <a:noFill/>
                    </a:lnR>
                    <a:lnT>
                      <a:noFill/>
                    </a:lnT>
                    <a:lnB>
                      <a:noFill/>
                    </a:lnB>
                    <a:solidFill>
                      <a:srgbClr val="D9D9D9"/>
                    </a:solidFill>
                  </a:tcPr>
                </a:tc>
                <a:tc>
                  <a:txBody>
                    <a:bodyPr/>
                    <a:lstStyle/>
                    <a:p>
                      <a:pPr algn="ctr" rtl="0" fontAlgn="b"/>
                      <a:r>
                        <a:rPr lang="en-IN" sz="1200" b="0" i="0" u="none" strike="noStrike" dirty="0">
                          <a:solidFill>
                            <a:srgbClr val="FF0000"/>
                          </a:solidFill>
                          <a:effectLst/>
                          <a:latin typeface="Tableau"/>
                        </a:rPr>
                        <a:t>4</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2106577604"/>
                  </a:ext>
                </a:extLst>
              </a:tr>
              <a:tr h="198120">
                <a:tc>
                  <a:txBody>
                    <a:bodyPr/>
                    <a:lstStyle/>
                    <a:p>
                      <a:pPr algn="l" rtl="0" fontAlgn="b"/>
                      <a:r>
                        <a:rPr lang="en-IN" sz="1200" b="0" i="0" u="none" strike="noStrike" dirty="0">
                          <a:solidFill>
                            <a:schemeClr val="tx1"/>
                          </a:solidFill>
                          <a:effectLst/>
                          <a:latin typeface="Tableau"/>
                        </a:rPr>
                        <a:t>3.946</a:t>
                      </a:r>
                    </a:p>
                  </a:txBody>
                  <a:tcPr marL="7620" marR="7620" marT="7620" marB="0" anchor="b">
                    <a:lnL>
                      <a:noFill/>
                    </a:lnL>
                    <a:lnR>
                      <a:noFill/>
                    </a:lnR>
                    <a:lnT>
                      <a:noFill/>
                    </a:lnT>
                    <a:lnB>
                      <a:noFill/>
                    </a:lnB>
                  </a:tcPr>
                </a:tc>
                <a:tc>
                  <a:txBody>
                    <a:bodyPr/>
                    <a:lstStyle/>
                    <a:p>
                      <a:pPr algn="l" rtl="0" fontAlgn="b"/>
                      <a:r>
                        <a:rPr lang="en-IN" sz="1200" b="1" i="0" u="none" strike="noStrike" dirty="0">
                          <a:solidFill>
                            <a:srgbClr val="00B050"/>
                          </a:solidFill>
                          <a:effectLst/>
                          <a:latin typeface="Tableau"/>
                        </a:rPr>
                        <a:t>1.546</a:t>
                      </a:r>
                    </a:p>
                  </a:txBody>
                  <a:tcPr marL="7620" marR="7620" marT="7620" marB="0" anchor="b">
                    <a:lnL>
                      <a:noFill/>
                    </a:lnL>
                    <a:lnR>
                      <a:noFill/>
                    </a:lnR>
                    <a:lnT>
                      <a:noFill/>
                    </a:lnT>
                    <a:lnB>
                      <a:noFill/>
                    </a:lnB>
                  </a:tcPr>
                </a:tc>
                <a:tc>
                  <a:txBody>
                    <a:bodyPr/>
                    <a:lstStyle/>
                    <a:p>
                      <a:pPr algn="l" rtl="0" fontAlgn="b"/>
                      <a:r>
                        <a:rPr lang="en-IN" sz="1200" b="0" i="0" u="none" strike="noStrike" dirty="0">
                          <a:solidFill>
                            <a:schemeClr val="tx1"/>
                          </a:solidFill>
                          <a:effectLst/>
                          <a:latin typeface="Tableau"/>
                        </a:rPr>
                        <a:t>3.656</a:t>
                      </a:r>
                    </a:p>
                  </a:txBody>
                  <a:tcPr marL="7620" marR="7620" marT="7620" marB="0" anchor="b">
                    <a:lnL>
                      <a:noFill/>
                    </a:lnL>
                    <a:lnR>
                      <a:noFill/>
                    </a:lnR>
                    <a:lnT>
                      <a:noFill/>
                    </a:lnT>
                    <a:lnB>
                      <a:noFill/>
                    </a:lnB>
                  </a:tcPr>
                </a:tc>
                <a:tc>
                  <a:txBody>
                    <a:bodyPr/>
                    <a:lstStyle/>
                    <a:p>
                      <a:pPr algn="l" rtl="0" fontAlgn="b"/>
                      <a:r>
                        <a:rPr lang="en-IN" sz="1200" b="0" i="0" u="none" strike="noStrike" dirty="0">
                          <a:solidFill>
                            <a:schemeClr val="tx1"/>
                          </a:solidFill>
                          <a:effectLst/>
                          <a:latin typeface="Tableau"/>
                        </a:rPr>
                        <a:t>1.961</a:t>
                      </a:r>
                    </a:p>
                  </a:txBody>
                  <a:tcPr marL="7620" marR="7620" marT="7620" marB="0" anchor="b">
                    <a:lnL>
                      <a:noFill/>
                    </a:lnL>
                    <a:lnR>
                      <a:noFill/>
                    </a:lnR>
                    <a:lnT>
                      <a:noFill/>
                    </a:lnT>
                    <a:lnB>
                      <a:noFill/>
                    </a:lnB>
                  </a:tcPr>
                </a:tc>
                <a:tc>
                  <a:txBody>
                    <a:bodyPr/>
                    <a:lstStyle/>
                    <a:p>
                      <a:pPr algn="l" rtl="0" fontAlgn="b"/>
                      <a:r>
                        <a:rPr lang="en-IN" sz="1200" b="0" i="0" u="none" strike="noStrike" dirty="0">
                          <a:solidFill>
                            <a:schemeClr val="tx1"/>
                          </a:solidFill>
                          <a:effectLst/>
                          <a:latin typeface="Tableau"/>
                        </a:rPr>
                        <a:t>2.642</a:t>
                      </a:r>
                    </a:p>
                  </a:txBody>
                  <a:tcPr marL="7620" marR="7620" marT="7620" marB="0" anchor="b">
                    <a:lnL>
                      <a:noFill/>
                    </a:lnL>
                    <a:lnR>
                      <a:noFill/>
                    </a:lnR>
                    <a:lnT>
                      <a:noFill/>
                    </a:lnT>
                    <a:lnB>
                      <a:noFill/>
                    </a:lnB>
                  </a:tcPr>
                </a:tc>
                <a:tc>
                  <a:txBody>
                    <a:bodyPr/>
                    <a:lstStyle/>
                    <a:p>
                      <a:pPr algn="l" rtl="0" fontAlgn="b"/>
                      <a:r>
                        <a:rPr lang="en-IN" sz="1200" b="0" i="0" u="none" strike="noStrike" dirty="0">
                          <a:solidFill>
                            <a:schemeClr val="tx1"/>
                          </a:solidFill>
                          <a:effectLst/>
                          <a:latin typeface="Tableau"/>
                        </a:rPr>
                        <a:t>2.456</a:t>
                      </a:r>
                    </a:p>
                  </a:txBody>
                  <a:tcPr marL="7620" marR="7620" marT="7620" marB="0" anchor="b">
                    <a:lnL>
                      <a:noFill/>
                    </a:lnL>
                    <a:lnR>
                      <a:noFill/>
                    </a:lnR>
                    <a:lnT>
                      <a:noFill/>
                    </a:lnT>
                    <a:lnB>
                      <a:noFill/>
                    </a:lnB>
                  </a:tcPr>
                </a:tc>
                <a:tc>
                  <a:txBody>
                    <a:bodyPr/>
                    <a:lstStyle/>
                    <a:p>
                      <a:pPr algn="l" rtl="0" fontAlgn="b"/>
                      <a:r>
                        <a:rPr lang="en-IN" sz="1200" b="0" i="0" u="none" strike="noStrike" dirty="0">
                          <a:solidFill>
                            <a:schemeClr val="tx1"/>
                          </a:solidFill>
                          <a:effectLst/>
                          <a:latin typeface="Tableau"/>
                        </a:rPr>
                        <a:t>2.054</a:t>
                      </a:r>
                    </a:p>
                  </a:txBody>
                  <a:tcPr marL="7620" marR="7620" marT="7620" marB="0" anchor="b">
                    <a:lnL>
                      <a:noFill/>
                    </a:lnL>
                    <a:lnR>
                      <a:noFill/>
                    </a:lnR>
                    <a:lnT>
                      <a:noFill/>
                    </a:lnT>
                    <a:lnB>
                      <a:noFill/>
                    </a:lnB>
                  </a:tcPr>
                </a:tc>
                <a:tc>
                  <a:txBody>
                    <a:bodyPr/>
                    <a:lstStyle/>
                    <a:p>
                      <a:pPr algn="l" rtl="0" fontAlgn="b"/>
                      <a:r>
                        <a:rPr lang="en-IN" sz="1200" b="0" i="0" u="none" strike="noStrike" dirty="0">
                          <a:solidFill>
                            <a:srgbClr val="FF0000"/>
                          </a:solidFill>
                          <a:effectLst/>
                          <a:latin typeface="Tableau"/>
                        </a:rPr>
                        <a:t>1.546</a:t>
                      </a:r>
                    </a:p>
                  </a:txBody>
                  <a:tcPr marL="7620" marR="7620" marT="7620" marB="0" anchor="b">
                    <a:lnL>
                      <a:noFill/>
                    </a:lnL>
                    <a:lnR>
                      <a:noFill/>
                    </a:lnR>
                    <a:lnT>
                      <a:noFill/>
                    </a:lnT>
                    <a:lnB>
                      <a:noFill/>
                    </a:lnB>
                  </a:tcPr>
                </a:tc>
                <a:tc>
                  <a:txBody>
                    <a:bodyPr/>
                    <a:lstStyle/>
                    <a:p>
                      <a:pPr algn="ctr" rtl="0" fontAlgn="b"/>
                      <a:r>
                        <a:rPr lang="en-IN" sz="1200" b="0" i="0" u="none" strike="noStrike" dirty="0">
                          <a:solidFill>
                            <a:srgbClr val="FF0000"/>
                          </a:solidFill>
                          <a:effectLst/>
                          <a:latin typeface="Tableau"/>
                        </a:rPr>
                        <a:t>2</a:t>
                      </a:r>
                    </a:p>
                  </a:txBody>
                  <a:tcPr marL="7620" marR="7620" marT="7620" marB="0" anchor="b">
                    <a:lnL>
                      <a:noFill/>
                    </a:lnL>
                    <a:lnR>
                      <a:noFill/>
                    </a:lnR>
                    <a:lnT>
                      <a:noFill/>
                    </a:lnT>
                    <a:lnB>
                      <a:noFill/>
                    </a:lnB>
                  </a:tcPr>
                </a:tc>
                <a:extLst>
                  <a:ext uri="{0D108BD9-81ED-4DB2-BD59-A6C34878D82A}">
                    <a16:rowId xmlns:a16="http://schemas.microsoft.com/office/drawing/2014/main" val="3207669683"/>
                  </a:ext>
                </a:extLst>
              </a:tr>
            </a:tbl>
          </a:graphicData>
        </a:graphic>
      </p:graphicFrame>
      <p:graphicFrame>
        <p:nvGraphicFramePr>
          <p:cNvPr id="30" name="Table 29">
            <a:extLst>
              <a:ext uri="{FF2B5EF4-FFF2-40B4-BE49-F238E27FC236}">
                <a16:creationId xmlns:a16="http://schemas.microsoft.com/office/drawing/2014/main" id="{4834941E-D957-465B-AFE3-71D6DA755D01}"/>
              </a:ext>
            </a:extLst>
          </p:cNvPr>
          <p:cNvGraphicFramePr>
            <a:graphicFrameLocks noGrp="1"/>
          </p:cNvGraphicFramePr>
          <p:nvPr>
            <p:extLst>
              <p:ext uri="{D42A27DB-BD31-4B8C-83A1-F6EECF244321}">
                <p14:modId xmlns:p14="http://schemas.microsoft.com/office/powerpoint/2010/main" val="1595922311"/>
              </p:ext>
            </p:extLst>
          </p:nvPr>
        </p:nvGraphicFramePr>
        <p:xfrm>
          <a:off x="7829212" y="1229665"/>
          <a:ext cx="3632200" cy="1752600"/>
        </p:xfrm>
        <a:graphic>
          <a:graphicData uri="http://schemas.openxmlformats.org/drawingml/2006/table">
            <a:tbl>
              <a:tblPr/>
              <a:tblGrid>
                <a:gridCol w="850900">
                  <a:extLst>
                    <a:ext uri="{9D8B030D-6E8A-4147-A177-3AD203B41FA5}">
                      <a16:colId xmlns:a16="http://schemas.microsoft.com/office/drawing/2014/main" val="2570174942"/>
                    </a:ext>
                  </a:extLst>
                </a:gridCol>
                <a:gridCol w="368300">
                  <a:extLst>
                    <a:ext uri="{9D8B030D-6E8A-4147-A177-3AD203B41FA5}">
                      <a16:colId xmlns:a16="http://schemas.microsoft.com/office/drawing/2014/main" val="1130084221"/>
                    </a:ext>
                  </a:extLst>
                </a:gridCol>
                <a:gridCol w="419100">
                  <a:extLst>
                    <a:ext uri="{9D8B030D-6E8A-4147-A177-3AD203B41FA5}">
                      <a16:colId xmlns:a16="http://schemas.microsoft.com/office/drawing/2014/main" val="2488385877"/>
                    </a:ext>
                  </a:extLst>
                </a:gridCol>
                <a:gridCol w="419100">
                  <a:extLst>
                    <a:ext uri="{9D8B030D-6E8A-4147-A177-3AD203B41FA5}">
                      <a16:colId xmlns:a16="http://schemas.microsoft.com/office/drawing/2014/main" val="2525509693"/>
                    </a:ext>
                  </a:extLst>
                </a:gridCol>
                <a:gridCol w="419100">
                  <a:extLst>
                    <a:ext uri="{9D8B030D-6E8A-4147-A177-3AD203B41FA5}">
                      <a16:colId xmlns:a16="http://schemas.microsoft.com/office/drawing/2014/main" val="232381339"/>
                    </a:ext>
                  </a:extLst>
                </a:gridCol>
                <a:gridCol w="368300">
                  <a:extLst>
                    <a:ext uri="{9D8B030D-6E8A-4147-A177-3AD203B41FA5}">
                      <a16:colId xmlns:a16="http://schemas.microsoft.com/office/drawing/2014/main" val="2622250991"/>
                    </a:ext>
                  </a:extLst>
                </a:gridCol>
                <a:gridCol w="368300">
                  <a:extLst>
                    <a:ext uri="{9D8B030D-6E8A-4147-A177-3AD203B41FA5}">
                      <a16:colId xmlns:a16="http://schemas.microsoft.com/office/drawing/2014/main" val="1656979293"/>
                    </a:ext>
                  </a:extLst>
                </a:gridCol>
                <a:gridCol w="419100">
                  <a:extLst>
                    <a:ext uri="{9D8B030D-6E8A-4147-A177-3AD203B41FA5}">
                      <a16:colId xmlns:a16="http://schemas.microsoft.com/office/drawing/2014/main" val="642660418"/>
                    </a:ext>
                  </a:extLst>
                </a:gridCol>
              </a:tblGrid>
              <a:tr h="198120">
                <a:tc>
                  <a:txBody>
                    <a:bodyPr/>
                    <a:lstStyle/>
                    <a:p>
                      <a:pPr algn="l" rtl="0" fontAlgn="b"/>
                      <a:r>
                        <a:rPr lang="en-IN" sz="1200" b="1" i="0" u="none" strike="noStrike">
                          <a:solidFill>
                            <a:srgbClr val="000000"/>
                          </a:solidFill>
                          <a:effectLst/>
                          <a:latin typeface="Tableau"/>
                        </a:rPr>
                        <a:t>Table 1:</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dirty="0">
                          <a:solidFill>
                            <a:srgbClr val="000000"/>
                          </a:solidFill>
                          <a:effectLst/>
                          <a:latin typeface="Tableau"/>
                        </a:rPr>
                        <a:t>1</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2</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3</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4</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5</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6</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7</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1752334"/>
                  </a:ext>
                </a:extLst>
              </a:tr>
              <a:tr h="198120">
                <a:tc>
                  <a:txBody>
                    <a:bodyPr/>
                    <a:lstStyle/>
                    <a:p>
                      <a:pPr algn="l" rtl="0" fontAlgn="b"/>
                      <a:r>
                        <a:rPr lang="en-IN" sz="1200" b="1" i="0" u="none" strike="noStrike" dirty="0">
                          <a:solidFill>
                            <a:schemeClr val="tx1"/>
                          </a:solidFill>
                          <a:effectLst/>
                          <a:latin typeface="Tableau"/>
                        </a:rPr>
                        <a:t> Total</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dirty="0">
                          <a:solidFill>
                            <a:srgbClr val="FF0000"/>
                          </a:solidFill>
                          <a:effectLst/>
                          <a:latin typeface="Tableau"/>
                        </a:rPr>
                        <a:t>404</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a:solidFill>
                            <a:srgbClr val="FF0000"/>
                          </a:solidFill>
                          <a:effectLst/>
                          <a:latin typeface="Tableau"/>
                        </a:rPr>
                        <a:t>364</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a:solidFill>
                            <a:srgbClr val="FF0000"/>
                          </a:solidFill>
                          <a:effectLst/>
                          <a:latin typeface="Tableau"/>
                        </a:rPr>
                        <a:t>82</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a:solidFill>
                            <a:srgbClr val="FF0000"/>
                          </a:solidFill>
                          <a:effectLst/>
                          <a:latin typeface="Tableau"/>
                        </a:rPr>
                        <a:t>217</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a:solidFill>
                            <a:srgbClr val="FF0000"/>
                          </a:solidFill>
                          <a:effectLst/>
                          <a:latin typeface="Tableau"/>
                        </a:rPr>
                        <a:t>61</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a:solidFill>
                            <a:srgbClr val="FF0000"/>
                          </a:solidFill>
                          <a:effectLst/>
                          <a:latin typeface="Tableau"/>
                        </a:rPr>
                        <a:t>230</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a:solidFill>
                            <a:srgbClr val="FF0000"/>
                          </a:solidFill>
                          <a:effectLst/>
                          <a:latin typeface="Tableau"/>
                        </a:rPr>
                        <a:t>396</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018836445"/>
                  </a:ext>
                </a:extLst>
              </a:tr>
              <a:tr h="198120">
                <a:tc>
                  <a:txBody>
                    <a:bodyPr/>
                    <a:lstStyle/>
                    <a:p>
                      <a:pPr algn="l" rtl="0" fontAlgn="b"/>
                      <a:r>
                        <a:rPr lang="en-IN" sz="1200" b="1" i="0" u="none" strike="noStrike" dirty="0">
                          <a:solidFill>
                            <a:schemeClr val="tx1"/>
                          </a:solidFill>
                          <a:effectLst/>
                          <a:latin typeface="Tableau"/>
                        </a:rPr>
                        <a:t> Percentage</a:t>
                      </a:r>
                    </a:p>
                  </a:txBody>
                  <a:tcPr marL="7620" marR="7620" marT="7620" marB="0" anchor="b">
                    <a:lnL>
                      <a:noFill/>
                    </a:lnL>
                    <a:lnR>
                      <a:noFill/>
                    </a:lnR>
                    <a:lnT>
                      <a:noFill/>
                    </a:lnT>
                    <a:lnB>
                      <a:noFill/>
                    </a:lnB>
                  </a:tcPr>
                </a:tc>
                <a:tc>
                  <a:txBody>
                    <a:bodyPr/>
                    <a:lstStyle/>
                    <a:p>
                      <a:pPr algn="l" rtl="0" fontAlgn="b"/>
                      <a:r>
                        <a:rPr lang="en-IN" sz="1200" b="0" i="0" u="none" strike="noStrike">
                          <a:solidFill>
                            <a:srgbClr val="FF0000"/>
                          </a:solidFill>
                          <a:effectLst/>
                          <a:latin typeface="Tableau"/>
                        </a:rPr>
                        <a:t>23%</a:t>
                      </a:r>
                    </a:p>
                  </a:txBody>
                  <a:tcPr marL="7620" marR="7620" marT="7620" marB="0" anchor="b">
                    <a:lnL>
                      <a:noFill/>
                    </a:lnL>
                    <a:lnR>
                      <a:noFill/>
                    </a:lnR>
                    <a:lnT>
                      <a:noFill/>
                    </a:lnT>
                    <a:lnB>
                      <a:noFill/>
                    </a:lnB>
                  </a:tcPr>
                </a:tc>
                <a:tc>
                  <a:txBody>
                    <a:bodyPr/>
                    <a:lstStyle/>
                    <a:p>
                      <a:pPr algn="l" rtl="0" fontAlgn="b"/>
                      <a:r>
                        <a:rPr lang="en-IN" sz="1200" b="0" i="0" u="none" strike="noStrike">
                          <a:solidFill>
                            <a:srgbClr val="FF0000"/>
                          </a:solidFill>
                          <a:effectLst/>
                          <a:latin typeface="Tableau"/>
                        </a:rPr>
                        <a:t>21%</a:t>
                      </a:r>
                    </a:p>
                  </a:txBody>
                  <a:tcPr marL="7620" marR="7620" marT="7620" marB="0" anchor="b">
                    <a:lnL>
                      <a:noFill/>
                    </a:lnL>
                    <a:lnR>
                      <a:noFill/>
                    </a:lnR>
                    <a:lnT>
                      <a:noFill/>
                    </a:lnT>
                    <a:lnB>
                      <a:noFill/>
                    </a:lnB>
                  </a:tcPr>
                </a:tc>
                <a:tc>
                  <a:txBody>
                    <a:bodyPr/>
                    <a:lstStyle/>
                    <a:p>
                      <a:pPr algn="l" rtl="0" fontAlgn="b"/>
                      <a:r>
                        <a:rPr lang="en-IN" sz="1200" b="0" i="0" u="none" strike="noStrike">
                          <a:solidFill>
                            <a:srgbClr val="FF0000"/>
                          </a:solidFill>
                          <a:effectLst/>
                          <a:latin typeface="Tableau"/>
                        </a:rPr>
                        <a:t>5%</a:t>
                      </a:r>
                    </a:p>
                  </a:txBody>
                  <a:tcPr marL="7620" marR="7620" marT="7620" marB="0" anchor="b">
                    <a:lnL>
                      <a:noFill/>
                    </a:lnL>
                    <a:lnR>
                      <a:noFill/>
                    </a:lnR>
                    <a:lnT>
                      <a:noFill/>
                    </a:lnT>
                    <a:lnB>
                      <a:noFill/>
                    </a:lnB>
                  </a:tcPr>
                </a:tc>
                <a:tc>
                  <a:txBody>
                    <a:bodyPr/>
                    <a:lstStyle/>
                    <a:p>
                      <a:pPr algn="l" rtl="0" fontAlgn="b"/>
                      <a:r>
                        <a:rPr lang="en-IN" sz="1200" b="0" i="0" u="none" strike="noStrike">
                          <a:solidFill>
                            <a:srgbClr val="FF0000"/>
                          </a:solidFill>
                          <a:effectLst/>
                          <a:latin typeface="Tableau"/>
                        </a:rPr>
                        <a:t>12%</a:t>
                      </a:r>
                    </a:p>
                  </a:txBody>
                  <a:tcPr marL="7620" marR="7620" marT="7620" marB="0" anchor="b">
                    <a:lnL>
                      <a:noFill/>
                    </a:lnL>
                    <a:lnR>
                      <a:noFill/>
                    </a:lnR>
                    <a:lnT>
                      <a:noFill/>
                    </a:lnT>
                    <a:lnB>
                      <a:noFill/>
                    </a:lnB>
                  </a:tcPr>
                </a:tc>
                <a:tc>
                  <a:txBody>
                    <a:bodyPr/>
                    <a:lstStyle/>
                    <a:p>
                      <a:pPr algn="l" rtl="0" fontAlgn="b"/>
                      <a:r>
                        <a:rPr lang="en-IN" sz="1200" b="0" i="0" u="none" strike="noStrike">
                          <a:solidFill>
                            <a:srgbClr val="FF0000"/>
                          </a:solidFill>
                          <a:effectLst/>
                          <a:latin typeface="Tableau"/>
                        </a:rPr>
                        <a:t>3%</a:t>
                      </a:r>
                    </a:p>
                  </a:txBody>
                  <a:tcPr marL="7620" marR="7620" marT="7620" marB="0" anchor="b">
                    <a:lnL>
                      <a:noFill/>
                    </a:lnL>
                    <a:lnR>
                      <a:noFill/>
                    </a:lnR>
                    <a:lnT>
                      <a:noFill/>
                    </a:lnT>
                    <a:lnB>
                      <a:noFill/>
                    </a:lnB>
                  </a:tcPr>
                </a:tc>
                <a:tc>
                  <a:txBody>
                    <a:bodyPr/>
                    <a:lstStyle/>
                    <a:p>
                      <a:pPr algn="l" rtl="0" fontAlgn="b"/>
                      <a:r>
                        <a:rPr lang="en-IN" sz="1200" b="0" i="0" u="none" strike="noStrike">
                          <a:solidFill>
                            <a:srgbClr val="FF0000"/>
                          </a:solidFill>
                          <a:effectLst/>
                          <a:latin typeface="Tableau"/>
                        </a:rPr>
                        <a:t>13%</a:t>
                      </a:r>
                    </a:p>
                  </a:txBody>
                  <a:tcPr marL="7620" marR="7620" marT="7620" marB="0" anchor="b">
                    <a:lnL>
                      <a:noFill/>
                    </a:lnL>
                    <a:lnR>
                      <a:noFill/>
                    </a:lnR>
                    <a:lnT>
                      <a:noFill/>
                    </a:lnT>
                    <a:lnB>
                      <a:noFill/>
                    </a:lnB>
                  </a:tcPr>
                </a:tc>
                <a:tc>
                  <a:txBody>
                    <a:bodyPr/>
                    <a:lstStyle/>
                    <a:p>
                      <a:pPr algn="l" rtl="0" fontAlgn="b"/>
                      <a:r>
                        <a:rPr lang="en-IN" sz="1200" b="0" i="0" u="none" strike="noStrike">
                          <a:solidFill>
                            <a:srgbClr val="FF0000"/>
                          </a:solidFill>
                          <a:effectLst/>
                          <a:latin typeface="Tableau"/>
                        </a:rPr>
                        <a:t>23%</a:t>
                      </a:r>
                    </a:p>
                  </a:txBody>
                  <a:tcPr marL="7620" marR="7620" marT="7620" marB="0" anchor="b">
                    <a:lnL>
                      <a:noFill/>
                    </a:lnL>
                    <a:lnR>
                      <a:noFill/>
                    </a:lnR>
                    <a:lnT>
                      <a:noFill/>
                    </a:lnT>
                    <a:lnB>
                      <a:noFill/>
                    </a:lnB>
                  </a:tcPr>
                </a:tc>
                <a:extLst>
                  <a:ext uri="{0D108BD9-81ED-4DB2-BD59-A6C34878D82A}">
                    <a16:rowId xmlns:a16="http://schemas.microsoft.com/office/drawing/2014/main" val="987383472"/>
                  </a:ext>
                </a:extLst>
              </a:tr>
              <a:tr h="182880">
                <a:tc>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1340896121"/>
                  </a:ext>
                </a:extLst>
              </a:tr>
              <a:tr h="182880">
                <a:tc>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1394551805"/>
                  </a:ext>
                </a:extLst>
              </a:tr>
              <a:tr h="198120">
                <a:tc>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1547038146"/>
                  </a:ext>
                </a:extLst>
              </a:tr>
              <a:tr h="198120">
                <a:tc>
                  <a:txBody>
                    <a:bodyPr/>
                    <a:lstStyle/>
                    <a:p>
                      <a:pPr algn="l" rtl="0" fontAlgn="b"/>
                      <a:r>
                        <a:rPr lang="en-IN" sz="1200" b="1" i="0" u="none" strike="noStrike" dirty="0">
                          <a:solidFill>
                            <a:srgbClr val="000000"/>
                          </a:solidFill>
                          <a:effectLst/>
                          <a:latin typeface="Tableau"/>
                        </a:rPr>
                        <a:t>Table 2:</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1</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2</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3</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4</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5</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6</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7</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0348347"/>
                  </a:ext>
                </a:extLst>
              </a:tr>
              <a:tr h="198120">
                <a:tc>
                  <a:txBody>
                    <a:bodyPr/>
                    <a:lstStyle/>
                    <a:p>
                      <a:pPr algn="l" rtl="0" fontAlgn="b"/>
                      <a:r>
                        <a:rPr lang="en-IN" sz="1200" b="1" i="0" u="none" strike="noStrike" dirty="0">
                          <a:solidFill>
                            <a:schemeClr val="tx1"/>
                          </a:solidFill>
                          <a:effectLst/>
                          <a:latin typeface="Tableau"/>
                        </a:rPr>
                        <a:t> Total</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a:solidFill>
                            <a:srgbClr val="FF0000"/>
                          </a:solidFill>
                          <a:effectLst/>
                          <a:latin typeface="Tableau"/>
                        </a:rPr>
                        <a:t>62</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a:solidFill>
                            <a:srgbClr val="FF0000"/>
                          </a:solidFill>
                          <a:effectLst/>
                          <a:latin typeface="Tableau"/>
                        </a:rPr>
                        <a:t>161</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a:solidFill>
                            <a:srgbClr val="FF0000"/>
                          </a:solidFill>
                          <a:effectLst/>
                          <a:latin typeface="Tableau"/>
                        </a:rPr>
                        <a:t>471</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a:solidFill>
                            <a:srgbClr val="FF0000"/>
                          </a:solidFill>
                          <a:effectLst/>
                          <a:latin typeface="Tableau"/>
                        </a:rPr>
                        <a:t>626</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a:solidFill>
                            <a:srgbClr val="FF0000"/>
                          </a:solidFill>
                          <a:effectLst/>
                          <a:latin typeface="Tableau"/>
                        </a:rPr>
                        <a:t>311</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a:solidFill>
                            <a:srgbClr val="FF0000"/>
                          </a:solidFill>
                          <a:effectLst/>
                          <a:latin typeface="Tableau"/>
                        </a:rPr>
                        <a:t>74</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a:solidFill>
                            <a:srgbClr val="FF0000"/>
                          </a:solidFill>
                          <a:effectLst/>
                          <a:latin typeface="Tableau"/>
                        </a:rPr>
                        <a:t>49</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612634957"/>
                  </a:ext>
                </a:extLst>
              </a:tr>
              <a:tr h="198120">
                <a:tc>
                  <a:txBody>
                    <a:bodyPr/>
                    <a:lstStyle/>
                    <a:p>
                      <a:pPr algn="l" rtl="0" fontAlgn="b"/>
                      <a:r>
                        <a:rPr lang="en-IN" sz="1200" b="1" i="0" u="none" strike="noStrike" dirty="0">
                          <a:solidFill>
                            <a:schemeClr val="tx1"/>
                          </a:solidFill>
                          <a:effectLst/>
                          <a:latin typeface="Tableau"/>
                        </a:rPr>
                        <a:t> Percentage</a:t>
                      </a:r>
                    </a:p>
                  </a:txBody>
                  <a:tcPr marL="7620" marR="7620" marT="7620" marB="0" anchor="b">
                    <a:lnL>
                      <a:noFill/>
                    </a:lnL>
                    <a:lnR>
                      <a:noFill/>
                    </a:lnR>
                    <a:lnT>
                      <a:noFill/>
                    </a:lnT>
                    <a:lnB>
                      <a:noFill/>
                    </a:lnB>
                  </a:tcPr>
                </a:tc>
                <a:tc>
                  <a:txBody>
                    <a:bodyPr/>
                    <a:lstStyle/>
                    <a:p>
                      <a:pPr algn="l" rtl="0" fontAlgn="b"/>
                      <a:r>
                        <a:rPr lang="en-IN" sz="1200" b="0" i="0" u="none" strike="noStrike">
                          <a:solidFill>
                            <a:srgbClr val="FF0000"/>
                          </a:solidFill>
                          <a:effectLst/>
                          <a:latin typeface="Tableau"/>
                        </a:rPr>
                        <a:t>4%</a:t>
                      </a:r>
                    </a:p>
                  </a:txBody>
                  <a:tcPr marL="7620" marR="7620" marT="7620" marB="0" anchor="b">
                    <a:lnL>
                      <a:noFill/>
                    </a:lnL>
                    <a:lnR>
                      <a:noFill/>
                    </a:lnR>
                    <a:lnT>
                      <a:noFill/>
                    </a:lnT>
                    <a:lnB>
                      <a:noFill/>
                    </a:lnB>
                  </a:tcPr>
                </a:tc>
                <a:tc>
                  <a:txBody>
                    <a:bodyPr/>
                    <a:lstStyle/>
                    <a:p>
                      <a:pPr algn="l" rtl="0" fontAlgn="b"/>
                      <a:r>
                        <a:rPr lang="en-IN" sz="1200" b="0" i="0" u="none" strike="noStrike">
                          <a:solidFill>
                            <a:srgbClr val="FF0000"/>
                          </a:solidFill>
                          <a:effectLst/>
                          <a:latin typeface="Tableau"/>
                        </a:rPr>
                        <a:t>9%</a:t>
                      </a:r>
                    </a:p>
                  </a:txBody>
                  <a:tcPr marL="7620" marR="7620" marT="7620" marB="0" anchor="b">
                    <a:lnL>
                      <a:noFill/>
                    </a:lnL>
                    <a:lnR>
                      <a:noFill/>
                    </a:lnR>
                    <a:lnT>
                      <a:noFill/>
                    </a:lnT>
                    <a:lnB>
                      <a:noFill/>
                    </a:lnB>
                  </a:tcPr>
                </a:tc>
                <a:tc>
                  <a:txBody>
                    <a:bodyPr/>
                    <a:lstStyle/>
                    <a:p>
                      <a:pPr algn="l" rtl="0" fontAlgn="b"/>
                      <a:r>
                        <a:rPr lang="en-IN" sz="1200" b="0" i="0" u="none" strike="noStrike">
                          <a:solidFill>
                            <a:srgbClr val="FF0000"/>
                          </a:solidFill>
                          <a:effectLst/>
                          <a:latin typeface="Tableau"/>
                        </a:rPr>
                        <a:t>27%</a:t>
                      </a:r>
                    </a:p>
                  </a:txBody>
                  <a:tcPr marL="7620" marR="7620" marT="7620" marB="0" anchor="b">
                    <a:lnL>
                      <a:noFill/>
                    </a:lnL>
                    <a:lnR>
                      <a:noFill/>
                    </a:lnR>
                    <a:lnT>
                      <a:noFill/>
                    </a:lnT>
                    <a:lnB>
                      <a:noFill/>
                    </a:lnB>
                  </a:tcPr>
                </a:tc>
                <a:tc>
                  <a:txBody>
                    <a:bodyPr/>
                    <a:lstStyle/>
                    <a:p>
                      <a:pPr algn="l" rtl="0" fontAlgn="b"/>
                      <a:r>
                        <a:rPr lang="en-IN" sz="1200" b="0" i="0" u="none" strike="noStrike">
                          <a:solidFill>
                            <a:srgbClr val="FF0000"/>
                          </a:solidFill>
                          <a:effectLst/>
                          <a:latin typeface="Tableau"/>
                        </a:rPr>
                        <a:t>36%</a:t>
                      </a:r>
                    </a:p>
                  </a:txBody>
                  <a:tcPr marL="7620" marR="7620" marT="7620" marB="0" anchor="b">
                    <a:lnL>
                      <a:noFill/>
                    </a:lnL>
                    <a:lnR>
                      <a:noFill/>
                    </a:lnR>
                    <a:lnT>
                      <a:noFill/>
                    </a:lnT>
                    <a:lnB>
                      <a:noFill/>
                    </a:lnB>
                  </a:tcPr>
                </a:tc>
                <a:tc>
                  <a:txBody>
                    <a:bodyPr/>
                    <a:lstStyle/>
                    <a:p>
                      <a:pPr algn="l" rtl="0" fontAlgn="b"/>
                      <a:r>
                        <a:rPr lang="en-IN" sz="1200" b="0" i="0" u="none" strike="noStrike">
                          <a:solidFill>
                            <a:srgbClr val="FF0000"/>
                          </a:solidFill>
                          <a:effectLst/>
                          <a:latin typeface="Tableau"/>
                        </a:rPr>
                        <a:t>18%</a:t>
                      </a:r>
                    </a:p>
                  </a:txBody>
                  <a:tcPr marL="7620" marR="7620" marT="7620" marB="0" anchor="b">
                    <a:lnL>
                      <a:noFill/>
                    </a:lnL>
                    <a:lnR>
                      <a:noFill/>
                    </a:lnR>
                    <a:lnT>
                      <a:noFill/>
                    </a:lnT>
                    <a:lnB>
                      <a:noFill/>
                    </a:lnB>
                  </a:tcPr>
                </a:tc>
                <a:tc>
                  <a:txBody>
                    <a:bodyPr/>
                    <a:lstStyle/>
                    <a:p>
                      <a:pPr algn="l" rtl="0" fontAlgn="b"/>
                      <a:r>
                        <a:rPr lang="en-IN" sz="1200" b="0" i="0" u="none" strike="noStrike">
                          <a:solidFill>
                            <a:srgbClr val="FF0000"/>
                          </a:solidFill>
                          <a:effectLst/>
                          <a:latin typeface="Tableau"/>
                        </a:rPr>
                        <a:t>4%</a:t>
                      </a:r>
                    </a:p>
                  </a:txBody>
                  <a:tcPr marL="7620" marR="7620" marT="7620" marB="0" anchor="b">
                    <a:lnL>
                      <a:noFill/>
                    </a:lnL>
                    <a:lnR>
                      <a:noFill/>
                    </a:lnR>
                    <a:lnT>
                      <a:noFill/>
                    </a:lnT>
                    <a:lnB>
                      <a:noFill/>
                    </a:lnB>
                  </a:tcPr>
                </a:tc>
                <a:tc>
                  <a:txBody>
                    <a:bodyPr/>
                    <a:lstStyle/>
                    <a:p>
                      <a:pPr algn="l" rtl="0" fontAlgn="b"/>
                      <a:r>
                        <a:rPr lang="en-IN" sz="1200" b="0" i="0" u="none" strike="noStrike" dirty="0">
                          <a:solidFill>
                            <a:srgbClr val="FF0000"/>
                          </a:solidFill>
                          <a:effectLst/>
                          <a:latin typeface="Tableau"/>
                        </a:rPr>
                        <a:t>3%</a:t>
                      </a:r>
                    </a:p>
                  </a:txBody>
                  <a:tcPr marL="7620" marR="7620" marT="7620" marB="0" anchor="b">
                    <a:lnL>
                      <a:noFill/>
                    </a:lnL>
                    <a:lnR>
                      <a:noFill/>
                    </a:lnR>
                    <a:lnT>
                      <a:noFill/>
                    </a:lnT>
                    <a:lnB>
                      <a:noFill/>
                    </a:lnB>
                  </a:tcPr>
                </a:tc>
                <a:extLst>
                  <a:ext uri="{0D108BD9-81ED-4DB2-BD59-A6C34878D82A}">
                    <a16:rowId xmlns:a16="http://schemas.microsoft.com/office/drawing/2014/main" val="242561348"/>
                  </a:ext>
                </a:extLst>
              </a:tr>
            </a:tbl>
          </a:graphicData>
        </a:graphic>
      </p:graphicFrame>
    </p:spTree>
    <p:extLst>
      <p:ext uri="{BB962C8B-B14F-4D97-AF65-F5344CB8AC3E}">
        <p14:creationId xmlns:p14="http://schemas.microsoft.com/office/powerpoint/2010/main" val="2520876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aymond Corporation">
            <a:extLst>
              <a:ext uri="{FF2B5EF4-FFF2-40B4-BE49-F238E27FC236}">
                <a16:creationId xmlns:a16="http://schemas.microsoft.com/office/drawing/2014/main" id="{B3609F6D-73D2-4EF7-9624-FE4CB4856F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5966" y="842509"/>
            <a:ext cx="3176538" cy="31765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cornell university logo">
            <a:extLst>
              <a:ext uri="{FF2B5EF4-FFF2-40B4-BE49-F238E27FC236}">
                <a16:creationId xmlns:a16="http://schemas.microsoft.com/office/drawing/2014/main" id="{3C95DEC5-F002-4E4A-9293-2DA2CE5F821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62124" y="1132538"/>
            <a:ext cx="2767374" cy="250447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FB6B50D-AEB1-4ADC-8D17-832BC64D45D0}"/>
              </a:ext>
            </a:extLst>
          </p:cNvPr>
          <p:cNvSpPr txBox="1">
            <a:spLocks/>
          </p:cNvSpPr>
          <p:nvPr/>
        </p:nvSpPr>
        <p:spPr>
          <a:xfrm>
            <a:off x="985968" y="4473225"/>
            <a:ext cx="8288035" cy="1095059"/>
          </a:xfrm>
          <a:prstGeom prst="rect">
            <a:avLst/>
          </a:prstGeom>
        </p:spPr>
        <p:txBody>
          <a:bodyPr vert="horz" lIns="91440" tIns="45720" rIns="91440" bIns="45720" rtlCol="0" anchor="b">
            <a:normAutofit fontScale="97500" lnSpcReduction="10000"/>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90000"/>
              </a:lnSpc>
            </a:pPr>
            <a:r>
              <a:rPr lang="en-US" altLang="zh-CN" sz="4000" dirty="0">
                <a:latin typeface="Calibri" panose="020F0502020204030204" pitchFamily="34" charset="0"/>
                <a:cs typeface="Calibri" panose="020F0502020204030204" pitchFamily="34" charset="0"/>
              </a:rPr>
              <a:t>Part VI</a:t>
            </a:r>
            <a:br>
              <a:rPr lang="en-US" altLang="zh-CN" sz="4000" dirty="0">
                <a:latin typeface="Calibri" panose="020F0502020204030204" pitchFamily="34" charset="0"/>
                <a:cs typeface="Calibri" panose="020F0502020204030204" pitchFamily="34" charset="0"/>
              </a:rPr>
            </a:br>
            <a:r>
              <a:rPr lang="en-US" altLang="zh-CN" sz="4000" dirty="0">
                <a:latin typeface="Calibri" panose="020F0502020204030204" pitchFamily="34" charset="0"/>
                <a:cs typeface="Calibri" panose="020F0502020204030204" pitchFamily="34" charset="0"/>
              </a:rPr>
              <a:t>Conclusion</a:t>
            </a:r>
            <a:endParaRPr lang="en-US" sz="37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3675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508" y="109756"/>
            <a:ext cx="9144000" cy="716419"/>
          </a:xfrm>
        </p:spPr>
        <p:txBody>
          <a:bodyPr>
            <a:noAutofit/>
          </a:bodyPr>
          <a:lstStyle/>
          <a:p>
            <a:r>
              <a:rPr lang="en-IN" b="1" dirty="0">
                <a:cs typeface="Arial" panose="020B0604020202020204" pitchFamily="34" charset="0"/>
              </a:rPr>
              <a:t>Fitting Distribution to the Average Interval Data (refined)</a:t>
            </a:r>
            <a:endParaRPr lang="en-US" b="1" dirty="0">
              <a:cs typeface="Arial" panose="020B0604020202020204" pitchFamily="34" charset="0"/>
            </a:endParaRPr>
          </a:p>
        </p:txBody>
      </p:sp>
      <p:pic>
        <p:nvPicPr>
          <p:cNvPr id="5" name="Picture 2" descr="Image result for cornell university logo">
            <a:extLst>
              <a:ext uri="{FF2B5EF4-FFF2-40B4-BE49-F238E27FC236}">
                <a16:creationId xmlns:a16="http://schemas.microsoft.com/office/drawing/2014/main" id="{B2F3B6CF-E436-4D70-865B-9FFE76284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33A78AA9-1000-460D-8DC4-9AE8E42FBD7B}"/>
              </a:ext>
            </a:extLst>
          </p:cNvPr>
          <p:cNvGrpSpPr/>
          <p:nvPr/>
        </p:nvGrpSpPr>
        <p:grpSpPr>
          <a:xfrm>
            <a:off x="413085" y="6186463"/>
            <a:ext cx="10761317" cy="566084"/>
            <a:chOff x="413085" y="6186463"/>
            <a:chExt cx="10761317" cy="566084"/>
          </a:xfrm>
        </p:grpSpPr>
        <p:cxnSp>
          <p:nvCxnSpPr>
            <p:cNvPr id="8" name="Straight Connector 7">
              <a:extLst>
                <a:ext uri="{FF2B5EF4-FFF2-40B4-BE49-F238E27FC236}">
                  <a16:creationId xmlns:a16="http://schemas.microsoft.com/office/drawing/2014/main" id="{60540B57-EE84-4810-AE57-B54377CC5C83}"/>
                </a:ext>
              </a:extLst>
            </p:cNvPr>
            <p:cNvCxnSpPr>
              <a:cxnSpLocks/>
            </p:cNvCxnSpPr>
            <p:nvPr/>
          </p:nvCxnSpPr>
          <p:spPr>
            <a:xfrm>
              <a:off x="486510" y="6186463"/>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Content Placeholder 5">
              <a:extLst>
                <a:ext uri="{FF2B5EF4-FFF2-40B4-BE49-F238E27FC236}">
                  <a16:creationId xmlns:a16="http://schemas.microsoft.com/office/drawing/2014/main" id="{8F4DC934-EDB5-42C8-A62A-A5CD103CFBA7}"/>
                </a:ext>
              </a:extLst>
            </p:cNvPr>
            <p:cNvPicPr>
              <a:picLocks noChangeAspect="1"/>
            </p:cNvPicPr>
            <p:nvPr/>
          </p:nvPicPr>
          <p:blipFill>
            <a:blip r:embed="rId3"/>
            <a:stretch>
              <a:fillRect/>
            </a:stretch>
          </p:blipFill>
          <p:spPr>
            <a:xfrm>
              <a:off x="413085" y="6246867"/>
              <a:ext cx="2490041" cy="492020"/>
            </a:xfrm>
            <a:prstGeom prst="rect">
              <a:avLst/>
            </a:prstGeom>
          </p:spPr>
        </p:pic>
        <p:pic>
          <p:nvPicPr>
            <p:cNvPr id="12" name="Picture 2" descr="Image result for cornell university logo">
              <a:extLst>
                <a:ext uri="{FF2B5EF4-FFF2-40B4-BE49-F238E27FC236}">
                  <a16:creationId xmlns:a16="http://schemas.microsoft.com/office/drawing/2014/main" id="{AEE3FF0A-AC71-45FD-99A4-8C85EB59D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 name="Straight Connector 12">
            <a:extLst>
              <a:ext uri="{FF2B5EF4-FFF2-40B4-BE49-F238E27FC236}">
                <a16:creationId xmlns:a16="http://schemas.microsoft.com/office/drawing/2014/main" id="{CD20D6F0-47D3-442B-9AA3-3696CDDDAF8F}"/>
              </a:ext>
            </a:extLst>
          </p:cNvPr>
          <p:cNvCxnSpPr>
            <a:cxnSpLocks/>
          </p:cNvCxnSpPr>
          <p:nvPr/>
        </p:nvCxnSpPr>
        <p:spPr>
          <a:xfrm>
            <a:off x="6093996" y="775515"/>
            <a:ext cx="0" cy="5410948"/>
          </a:xfrm>
          <a:prstGeom prst="line">
            <a:avLst/>
          </a:prstGeom>
          <a:ln w="60325">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C60D18F-0451-458A-97EF-8BC99FF844DA}"/>
              </a:ext>
            </a:extLst>
          </p:cNvPr>
          <p:cNvCxnSpPr>
            <a:cxnSpLocks/>
          </p:cNvCxnSpPr>
          <p:nvPr/>
        </p:nvCxnSpPr>
        <p:spPr>
          <a:xfrm flipH="1">
            <a:off x="599742" y="3515292"/>
            <a:ext cx="5494254" cy="0"/>
          </a:xfrm>
          <a:prstGeom prst="line">
            <a:avLst/>
          </a:prstGeom>
          <a:ln w="60325">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F0EB96D-7C73-4E93-B840-8E4B0761C9E7}"/>
              </a:ext>
            </a:extLst>
          </p:cNvPr>
          <p:cNvCxnSpPr>
            <a:cxnSpLocks/>
          </p:cNvCxnSpPr>
          <p:nvPr/>
        </p:nvCxnSpPr>
        <p:spPr>
          <a:xfrm flipH="1">
            <a:off x="6093996" y="3348800"/>
            <a:ext cx="5494254" cy="0"/>
          </a:xfrm>
          <a:prstGeom prst="line">
            <a:avLst/>
          </a:prstGeom>
          <a:ln w="60325">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674542E0-ECD8-44C0-94BF-26ECDD7DFADC}"/>
              </a:ext>
            </a:extLst>
          </p:cNvPr>
          <p:cNvPicPr>
            <a:picLocks noChangeAspect="1"/>
          </p:cNvPicPr>
          <p:nvPr/>
        </p:nvPicPr>
        <p:blipFill>
          <a:blip r:embed="rId4"/>
          <a:stretch>
            <a:fillRect/>
          </a:stretch>
        </p:blipFill>
        <p:spPr>
          <a:xfrm>
            <a:off x="6190752" y="3423148"/>
            <a:ext cx="5494245" cy="2720723"/>
          </a:xfrm>
          <a:prstGeom prst="rect">
            <a:avLst/>
          </a:prstGeom>
        </p:spPr>
      </p:pic>
      <p:pic>
        <p:nvPicPr>
          <p:cNvPr id="16" name="Picture 15">
            <a:extLst>
              <a:ext uri="{FF2B5EF4-FFF2-40B4-BE49-F238E27FC236}">
                <a16:creationId xmlns:a16="http://schemas.microsoft.com/office/drawing/2014/main" id="{C8872638-1F2F-4A7B-AE36-765256C14DA8}"/>
              </a:ext>
            </a:extLst>
          </p:cNvPr>
          <p:cNvPicPr>
            <a:picLocks noChangeAspect="1"/>
          </p:cNvPicPr>
          <p:nvPr/>
        </p:nvPicPr>
        <p:blipFill>
          <a:blip r:embed="rId5"/>
          <a:stretch>
            <a:fillRect/>
          </a:stretch>
        </p:blipFill>
        <p:spPr>
          <a:xfrm>
            <a:off x="599742" y="775514"/>
            <a:ext cx="5397494" cy="2672935"/>
          </a:xfrm>
          <a:prstGeom prst="rect">
            <a:avLst/>
          </a:prstGeom>
        </p:spPr>
      </p:pic>
      <p:pic>
        <p:nvPicPr>
          <p:cNvPr id="18" name="Picture 17">
            <a:extLst>
              <a:ext uri="{FF2B5EF4-FFF2-40B4-BE49-F238E27FC236}">
                <a16:creationId xmlns:a16="http://schemas.microsoft.com/office/drawing/2014/main" id="{AB8924CE-E1A4-4CD6-8FDF-FAB08E979035}"/>
              </a:ext>
            </a:extLst>
          </p:cNvPr>
          <p:cNvPicPr>
            <a:picLocks noChangeAspect="1"/>
          </p:cNvPicPr>
          <p:nvPr/>
        </p:nvPicPr>
        <p:blipFill>
          <a:blip r:embed="rId6"/>
          <a:stretch>
            <a:fillRect/>
          </a:stretch>
        </p:blipFill>
        <p:spPr>
          <a:xfrm>
            <a:off x="6190754" y="826175"/>
            <a:ext cx="5389344" cy="2462222"/>
          </a:xfrm>
          <a:prstGeom prst="rect">
            <a:avLst/>
          </a:prstGeom>
        </p:spPr>
      </p:pic>
      <p:pic>
        <p:nvPicPr>
          <p:cNvPr id="23" name="Picture 22">
            <a:extLst>
              <a:ext uri="{FF2B5EF4-FFF2-40B4-BE49-F238E27FC236}">
                <a16:creationId xmlns:a16="http://schemas.microsoft.com/office/drawing/2014/main" id="{5E44702E-EE01-4752-BCBF-112FE10D3141}"/>
              </a:ext>
            </a:extLst>
          </p:cNvPr>
          <p:cNvPicPr>
            <a:picLocks/>
          </p:cNvPicPr>
          <p:nvPr/>
        </p:nvPicPr>
        <p:blipFill>
          <a:blip r:embed="rId7"/>
          <a:stretch>
            <a:fillRect/>
          </a:stretch>
        </p:blipFill>
        <p:spPr>
          <a:xfrm>
            <a:off x="710521" y="3672793"/>
            <a:ext cx="1878765" cy="3630"/>
          </a:xfrm>
          <a:prstGeom prst="rect">
            <a:avLst/>
          </a:prstGeom>
        </p:spPr>
      </p:pic>
      <p:grpSp>
        <p:nvGrpSpPr>
          <p:cNvPr id="25" name="Group 24">
            <a:extLst>
              <a:ext uri="{FF2B5EF4-FFF2-40B4-BE49-F238E27FC236}">
                <a16:creationId xmlns:a16="http://schemas.microsoft.com/office/drawing/2014/main" id="{0F647236-F3AF-42B1-97A6-28CEE9A16D87}"/>
              </a:ext>
            </a:extLst>
          </p:cNvPr>
          <p:cNvGrpSpPr/>
          <p:nvPr/>
        </p:nvGrpSpPr>
        <p:grpSpPr>
          <a:xfrm>
            <a:off x="710521" y="3602745"/>
            <a:ext cx="4163036" cy="2199901"/>
            <a:chOff x="4219014" y="1905791"/>
            <a:chExt cx="3197627" cy="1733317"/>
          </a:xfrm>
        </p:grpSpPr>
        <p:sp>
          <p:nvSpPr>
            <p:cNvPr id="26" name="TextBox 25">
              <a:extLst>
                <a:ext uri="{FF2B5EF4-FFF2-40B4-BE49-F238E27FC236}">
                  <a16:creationId xmlns:a16="http://schemas.microsoft.com/office/drawing/2014/main" id="{73370484-1A40-4561-A758-75E01FE74EE4}"/>
                </a:ext>
              </a:extLst>
            </p:cNvPr>
            <p:cNvSpPr txBox="1"/>
            <p:nvPr/>
          </p:nvSpPr>
          <p:spPr>
            <a:xfrm>
              <a:off x="4219014" y="2378112"/>
              <a:ext cx="3197627" cy="1260996"/>
            </a:xfrm>
            <a:prstGeom prst="rect">
              <a:avLst/>
            </a:prstGeom>
            <a:noFill/>
          </p:spPr>
          <p:txBody>
            <a:bodyPr wrap="square" rtlCol="0">
              <a:spAutoFit/>
            </a:bodyPr>
            <a:lstStyle/>
            <a:p>
              <a:pPr marL="285741" indent="-285741">
                <a:buFont typeface="Arial" panose="020B0604020202020204" pitchFamily="34" charset="0"/>
                <a:buChar char="•"/>
              </a:pPr>
              <a:r>
                <a:rPr lang="en-IN" sz="1400" dirty="0"/>
                <a:t>After removing the 2 unwanted interval groups, Gamma distribution is the best distribution for the remaining data.</a:t>
              </a:r>
            </a:p>
            <a:p>
              <a:pPr marL="285741" indent="-285741">
                <a:buFont typeface="Arial" panose="020B0604020202020204" pitchFamily="34" charset="0"/>
                <a:buChar char="•"/>
              </a:pPr>
              <a:r>
                <a:rPr lang="en-IN" sz="1400" dirty="0"/>
                <a:t>The above plots compare Gamma and Burr distribution, while the Cullen and Frey graph indicates the blue observation dot lies on the Gamma distribution line.</a:t>
              </a:r>
            </a:p>
          </p:txBody>
        </p:sp>
        <p:sp>
          <p:nvSpPr>
            <p:cNvPr id="27" name="Title 11">
              <a:extLst>
                <a:ext uri="{FF2B5EF4-FFF2-40B4-BE49-F238E27FC236}">
                  <a16:creationId xmlns:a16="http://schemas.microsoft.com/office/drawing/2014/main" id="{1E5BB8CE-60E9-4A57-9272-138ED43C3DA2}"/>
                </a:ext>
              </a:extLst>
            </p:cNvPr>
            <p:cNvSpPr txBox="1">
              <a:spLocks/>
            </p:cNvSpPr>
            <p:nvPr/>
          </p:nvSpPr>
          <p:spPr>
            <a:xfrm>
              <a:off x="4233797" y="1905791"/>
              <a:ext cx="2287988" cy="282148"/>
            </a:xfrm>
            <a:prstGeom prst="rect">
              <a:avLst/>
            </a:prstGeom>
          </p:spPr>
          <p:txBody>
            <a:bodyPr vert="horz" lIns="0" tIns="0" rIns="0" bIns="0" rtlCol="0" anchor="t" anchorCtr="0">
              <a:noAutofit/>
            </a:bodyPr>
            <a:lstStyle/>
            <a:p>
              <a:pPr>
                <a:spcAft>
                  <a:spcPts val="400"/>
                </a:spcAft>
              </a:pPr>
              <a:r>
                <a:rPr lang="en-US" sz="1600" kern="800" spc="52" dirty="0">
                  <a:solidFill>
                    <a:srgbClr val="EE3423"/>
                  </a:solidFill>
                  <a:ea typeface="Univers LT Std 57 Condensed" charset="0"/>
                  <a:cs typeface="Univers LT Std 57 Condensed" charset="0"/>
                </a:rPr>
                <a:t>Summary</a:t>
              </a:r>
            </a:p>
          </p:txBody>
        </p:sp>
        <p:pic>
          <p:nvPicPr>
            <p:cNvPr id="28" name="Picture 27">
              <a:extLst>
                <a:ext uri="{FF2B5EF4-FFF2-40B4-BE49-F238E27FC236}">
                  <a16:creationId xmlns:a16="http://schemas.microsoft.com/office/drawing/2014/main" id="{CA99076D-6920-4BBC-92F5-79A05994A5C5}"/>
                </a:ext>
              </a:extLst>
            </p:cNvPr>
            <p:cNvPicPr>
              <a:picLocks/>
            </p:cNvPicPr>
            <p:nvPr/>
          </p:nvPicPr>
          <p:blipFill>
            <a:blip r:embed="rId7"/>
            <a:stretch>
              <a:fillRect/>
            </a:stretch>
          </p:blipFill>
          <p:spPr>
            <a:xfrm>
              <a:off x="4257195" y="2213494"/>
              <a:ext cx="2971801" cy="18288"/>
            </a:xfrm>
            <a:prstGeom prst="rect">
              <a:avLst/>
            </a:prstGeom>
          </p:spPr>
        </p:pic>
      </p:grpSp>
    </p:spTree>
    <p:extLst>
      <p:ext uri="{BB962C8B-B14F-4D97-AF65-F5344CB8AC3E}">
        <p14:creationId xmlns:p14="http://schemas.microsoft.com/office/powerpoint/2010/main" val="2710950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510" y="150150"/>
            <a:ext cx="9144000" cy="716419"/>
          </a:xfrm>
        </p:spPr>
        <p:txBody>
          <a:bodyPr>
            <a:noAutofit/>
          </a:bodyPr>
          <a:lstStyle/>
          <a:p>
            <a:r>
              <a:rPr lang="en-US" b="1" dirty="0">
                <a:cs typeface="Arial" panose="020B0604020202020204" pitchFamily="34" charset="0"/>
              </a:rPr>
              <a:t>Optimal Service Time Period Prediction (refined)</a:t>
            </a:r>
          </a:p>
        </p:txBody>
      </p:sp>
      <p:cxnSp>
        <p:nvCxnSpPr>
          <p:cNvPr id="9" name="Straight Connector 8">
            <a:extLst>
              <a:ext uri="{FF2B5EF4-FFF2-40B4-BE49-F238E27FC236}">
                <a16:creationId xmlns:a16="http://schemas.microsoft.com/office/drawing/2014/main" id="{E20357B8-E77A-4AF6-80D8-F792CD74C827}"/>
              </a:ext>
            </a:extLst>
          </p:cNvPr>
          <p:cNvCxnSpPr>
            <a:cxnSpLocks/>
          </p:cNvCxnSpPr>
          <p:nvPr/>
        </p:nvCxnSpPr>
        <p:spPr>
          <a:xfrm>
            <a:off x="486510" y="6186463"/>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Content Placeholder 5">
            <a:extLst>
              <a:ext uri="{FF2B5EF4-FFF2-40B4-BE49-F238E27FC236}">
                <a16:creationId xmlns:a16="http://schemas.microsoft.com/office/drawing/2014/main" id="{58F6E18C-6F74-422F-822A-E8596D08CB04}"/>
              </a:ext>
            </a:extLst>
          </p:cNvPr>
          <p:cNvPicPr>
            <a:picLocks noChangeAspect="1"/>
          </p:cNvPicPr>
          <p:nvPr/>
        </p:nvPicPr>
        <p:blipFill>
          <a:blip r:embed="rId2"/>
          <a:stretch>
            <a:fillRect/>
          </a:stretch>
        </p:blipFill>
        <p:spPr>
          <a:xfrm>
            <a:off x="413085" y="6246867"/>
            <a:ext cx="2490041" cy="492020"/>
          </a:xfrm>
          <a:prstGeom prst="rect">
            <a:avLst/>
          </a:prstGeom>
        </p:spPr>
      </p:pic>
      <p:grpSp>
        <p:nvGrpSpPr>
          <p:cNvPr id="4" name="Group 3">
            <a:extLst>
              <a:ext uri="{FF2B5EF4-FFF2-40B4-BE49-F238E27FC236}">
                <a16:creationId xmlns:a16="http://schemas.microsoft.com/office/drawing/2014/main" id="{E43F9D98-544E-4FCB-9C4B-B35F1FDF11FC}"/>
              </a:ext>
            </a:extLst>
          </p:cNvPr>
          <p:cNvGrpSpPr/>
          <p:nvPr/>
        </p:nvGrpSpPr>
        <p:grpSpPr>
          <a:xfrm>
            <a:off x="614605" y="3648551"/>
            <a:ext cx="8731646" cy="1477422"/>
            <a:chOff x="6534749" y="2762204"/>
            <a:chExt cx="6589151" cy="1477422"/>
          </a:xfrm>
        </p:grpSpPr>
        <p:sp>
          <p:nvSpPr>
            <p:cNvPr id="7" name="TextBox 6">
              <a:extLst>
                <a:ext uri="{FF2B5EF4-FFF2-40B4-BE49-F238E27FC236}">
                  <a16:creationId xmlns:a16="http://schemas.microsoft.com/office/drawing/2014/main" id="{5755C56C-966B-4D63-AB8E-5C420F40546F}"/>
                </a:ext>
              </a:extLst>
            </p:cNvPr>
            <p:cNvSpPr txBox="1"/>
            <p:nvPr/>
          </p:nvSpPr>
          <p:spPr>
            <a:xfrm>
              <a:off x="6534749" y="3235440"/>
              <a:ext cx="6589151" cy="1004186"/>
            </a:xfrm>
            <a:prstGeom prst="rect">
              <a:avLst/>
            </a:prstGeom>
            <a:noFill/>
          </p:spPr>
          <p:txBody>
            <a:bodyPr wrap="square" rtlCol="0">
              <a:spAutoFit/>
            </a:bodyPr>
            <a:lstStyle/>
            <a:p>
              <a:pPr marL="285750" indent="-285750">
                <a:lnSpc>
                  <a:spcPct val="107000"/>
                </a:lnSpc>
                <a:buFont typeface="Arial" panose="020B0604020202020204" pitchFamily="34" charset="0"/>
                <a:buChar char="•"/>
              </a:pPr>
              <a:r>
                <a:rPr lang="en-US" sz="1400" dirty="0">
                  <a:ea typeface="Calibri" panose="020F0502020204030204" pitchFamily="34" charset="0"/>
                </a:rPr>
                <a:t>After removing the SM Intervals 1 and 7, the model is trained on the remaining groups and it’s results are presented here.</a:t>
              </a:r>
            </a:p>
            <a:p>
              <a:pPr marL="285750" indent="-285750">
                <a:lnSpc>
                  <a:spcPct val="107000"/>
                </a:lnSpc>
                <a:buFont typeface="Arial" panose="020B0604020202020204" pitchFamily="34" charset="0"/>
                <a:buChar char="•"/>
              </a:pPr>
              <a:r>
                <a:rPr lang="en-US" sz="1400" dirty="0">
                  <a:ea typeface="Calibri" panose="020F0502020204030204" pitchFamily="34" charset="0"/>
                </a:rPr>
                <a:t>This method reduces the cost by 54%, and the assignment of minimum cost per hour to SM Interval groups is more effective, generating more realistic results.</a:t>
              </a:r>
            </a:p>
          </p:txBody>
        </p:sp>
        <p:grpSp>
          <p:nvGrpSpPr>
            <p:cNvPr id="8" name="Group 7">
              <a:extLst>
                <a:ext uri="{FF2B5EF4-FFF2-40B4-BE49-F238E27FC236}">
                  <a16:creationId xmlns:a16="http://schemas.microsoft.com/office/drawing/2014/main" id="{5ED56781-07E7-4B80-AA48-154D03E12C38}"/>
                </a:ext>
              </a:extLst>
            </p:cNvPr>
            <p:cNvGrpSpPr/>
            <p:nvPr/>
          </p:nvGrpSpPr>
          <p:grpSpPr>
            <a:xfrm>
              <a:off x="6534749" y="2762204"/>
              <a:ext cx="2971800" cy="298442"/>
              <a:chOff x="6622320" y="952258"/>
              <a:chExt cx="2971800" cy="298442"/>
            </a:xfrm>
          </p:grpSpPr>
          <p:sp>
            <p:nvSpPr>
              <p:cNvPr id="11" name="Title 11">
                <a:extLst>
                  <a:ext uri="{FF2B5EF4-FFF2-40B4-BE49-F238E27FC236}">
                    <a16:creationId xmlns:a16="http://schemas.microsoft.com/office/drawing/2014/main" id="{E7AD4E96-ADAA-48D6-92D8-BA83F72344F1}"/>
                  </a:ext>
                </a:extLst>
              </p:cNvPr>
              <p:cNvSpPr txBox="1">
                <a:spLocks/>
              </p:cNvSpPr>
              <p:nvPr/>
            </p:nvSpPr>
            <p:spPr>
              <a:xfrm>
                <a:off x="6627715" y="952258"/>
                <a:ext cx="2287987" cy="282148"/>
              </a:xfrm>
              <a:prstGeom prst="rect">
                <a:avLst/>
              </a:prstGeom>
            </p:spPr>
            <p:txBody>
              <a:bodyPr vert="horz" lIns="0" tIns="0" rIns="0" bIns="0" rtlCol="0" anchor="t" anchorCtr="0">
                <a:noAutofit/>
              </a:bodyPr>
              <a:lstStyle/>
              <a:p>
                <a:pPr>
                  <a:spcAft>
                    <a:spcPts val="400"/>
                  </a:spcAft>
                </a:pPr>
                <a:r>
                  <a:rPr lang="en-US" sz="1600" kern="800" spc="50" dirty="0">
                    <a:solidFill>
                      <a:srgbClr val="EE3423"/>
                    </a:solidFill>
                    <a:ea typeface="Univers LT Std 57 Condensed" charset="0"/>
                    <a:cs typeface="Univers LT Std 57 Condensed" charset="0"/>
                  </a:rPr>
                  <a:t>Summary</a:t>
                </a:r>
              </a:p>
            </p:txBody>
          </p:sp>
          <p:pic>
            <p:nvPicPr>
              <p:cNvPr id="12" name="Picture 11">
                <a:extLst>
                  <a:ext uri="{FF2B5EF4-FFF2-40B4-BE49-F238E27FC236}">
                    <a16:creationId xmlns:a16="http://schemas.microsoft.com/office/drawing/2014/main" id="{8D6EE5AC-AD3E-4017-8B06-A1D7BF602F81}"/>
                  </a:ext>
                </a:extLst>
              </p:cNvPr>
              <p:cNvPicPr>
                <a:picLocks/>
              </p:cNvPicPr>
              <p:nvPr/>
            </p:nvPicPr>
            <p:blipFill>
              <a:blip r:embed="rId3"/>
              <a:stretch>
                <a:fillRect/>
              </a:stretch>
            </p:blipFill>
            <p:spPr>
              <a:xfrm>
                <a:off x="6622320" y="1232412"/>
                <a:ext cx="2971800" cy="18288"/>
              </a:xfrm>
              <a:prstGeom prst="rect">
                <a:avLst/>
              </a:prstGeom>
            </p:spPr>
          </p:pic>
        </p:grpSp>
      </p:grpSp>
      <p:pic>
        <p:nvPicPr>
          <p:cNvPr id="13" name="Picture 2" descr="Image result for cornell university logo">
            <a:extLst>
              <a:ext uri="{FF2B5EF4-FFF2-40B4-BE49-F238E27FC236}">
                <a16:creationId xmlns:a16="http://schemas.microsoft.com/office/drawing/2014/main" id="{B1F44AD3-C48B-464E-9768-2FC5893692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9BF5E49A-AB49-4737-A580-81F23723AD4C}"/>
              </a:ext>
            </a:extLst>
          </p:cNvPr>
          <p:cNvGraphicFramePr>
            <a:graphicFrameLocks noGrp="1"/>
          </p:cNvGraphicFramePr>
          <p:nvPr>
            <p:extLst>
              <p:ext uri="{D42A27DB-BD31-4B8C-83A1-F6EECF244321}">
                <p14:modId xmlns:p14="http://schemas.microsoft.com/office/powerpoint/2010/main" val="780877942"/>
              </p:ext>
            </p:extLst>
          </p:nvPr>
        </p:nvGraphicFramePr>
        <p:xfrm>
          <a:off x="614605" y="962092"/>
          <a:ext cx="3753113" cy="2099205"/>
        </p:xfrm>
        <a:graphic>
          <a:graphicData uri="http://schemas.openxmlformats.org/drawingml/2006/table">
            <a:tbl>
              <a:tblPr/>
              <a:tblGrid>
                <a:gridCol w="873727">
                  <a:extLst>
                    <a:ext uri="{9D8B030D-6E8A-4147-A177-3AD203B41FA5}">
                      <a16:colId xmlns:a16="http://schemas.microsoft.com/office/drawing/2014/main" val="3432149175"/>
                    </a:ext>
                  </a:extLst>
                </a:gridCol>
                <a:gridCol w="425989">
                  <a:extLst>
                    <a:ext uri="{9D8B030D-6E8A-4147-A177-3AD203B41FA5}">
                      <a16:colId xmlns:a16="http://schemas.microsoft.com/office/drawing/2014/main" val="2717955641"/>
                    </a:ext>
                  </a:extLst>
                </a:gridCol>
                <a:gridCol w="423503">
                  <a:extLst>
                    <a:ext uri="{9D8B030D-6E8A-4147-A177-3AD203B41FA5}">
                      <a16:colId xmlns:a16="http://schemas.microsoft.com/office/drawing/2014/main" val="3598689753"/>
                    </a:ext>
                  </a:extLst>
                </a:gridCol>
                <a:gridCol w="423503">
                  <a:extLst>
                    <a:ext uri="{9D8B030D-6E8A-4147-A177-3AD203B41FA5}">
                      <a16:colId xmlns:a16="http://schemas.microsoft.com/office/drawing/2014/main" val="869632321"/>
                    </a:ext>
                  </a:extLst>
                </a:gridCol>
                <a:gridCol w="423503">
                  <a:extLst>
                    <a:ext uri="{9D8B030D-6E8A-4147-A177-3AD203B41FA5}">
                      <a16:colId xmlns:a16="http://schemas.microsoft.com/office/drawing/2014/main" val="1780765890"/>
                    </a:ext>
                  </a:extLst>
                </a:gridCol>
                <a:gridCol w="423503">
                  <a:extLst>
                    <a:ext uri="{9D8B030D-6E8A-4147-A177-3AD203B41FA5}">
                      <a16:colId xmlns:a16="http://schemas.microsoft.com/office/drawing/2014/main" val="3769203271"/>
                    </a:ext>
                  </a:extLst>
                </a:gridCol>
                <a:gridCol w="423503">
                  <a:extLst>
                    <a:ext uri="{9D8B030D-6E8A-4147-A177-3AD203B41FA5}">
                      <a16:colId xmlns:a16="http://schemas.microsoft.com/office/drawing/2014/main" val="1824625621"/>
                    </a:ext>
                  </a:extLst>
                </a:gridCol>
                <a:gridCol w="335882">
                  <a:extLst>
                    <a:ext uri="{9D8B030D-6E8A-4147-A177-3AD203B41FA5}">
                      <a16:colId xmlns:a16="http://schemas.microsoft.com/office/drawing/2014/main" val="3346346360"/>
                    </a:ext>
                  </a:extLst>
                </a:gridCol>
              </a:tblGrid>
              <a:tr h="211548">
                <a:tc>
                  <a:txBody>
                    <a:bodyPr/>
                    <a:lstStyle/>
                    <a:p>
                      <a:pPr algn="l" rtl="0" fontAlgn="b"/>
                      <a:r>
                        <a:rPr lang="en-IN" sz="1200" b="1" i="0" u="none" strike="noStrike">
                          <a:solidFill>
                            <a:srgbClr val="000000"/>
                          </a:solidFill>
                          <a:effectLst/>
                          <a:latin typeface="Tableau"/>
                        </a:rPr>
                        <a:t>Table 1:</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1</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2</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3</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4</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5</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6</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7</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0271321"/>
                  </a:ext>
                </a:extLst>
              </a:tr>
              <a:tr h="211548">
                <a:tc>
                  <a:txBody>
                    <a:bodyPr/>
                    <a:lstStyle/>
                    <a:p>
                      <a:pPr algn="l" rtl="0" fontAlgn="b"/>
                      <a:r>
                        <a:rPr lang="en-IN" sz="1200" b="0" i="0" u="none" strike="noStrike">
                          <a:solidFill>
                            <a:srgbClr val="FF0000"/>
                          </a:solidFill>
                          <a:effectLst/>
                          <a:latin typeface="Tableau"/>
                        </a:rPr>
                        <a:t>Total</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a:solidFill>
                            <a:srgbClr val="FF0000"/>
                          </a:solidFill>
                          <a:effectLst/>
                          <a:latin typeface="Tableau"/>
                        </a:rPr>
                        <a:t>0</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a:solidFill>
                            <a:srgbClr val="FF0000"/>
                          </a:solidFill>
                          <a:effectLst/>
                          <a:latin typeface="Tableau"/>
                        </a:rPr>
                        <a:t>775</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a:solidFill>
                            <a:srgbClr val="FF0000"/>
                          </a:solidFill>
                          <a:effectLst/>
                          <a:latin typeface="Tableau"/>
                        </a:rPr>
                        <a:t>216</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a:solidFill>
                            <a:srgbClr val="FF0000"/>
                          </a:solidFill>
                          <a:effectLst/>
                          <a:latin typeface="Tableau"/>
                        </a:rPr>
                        <a:t>229</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a:solidFill>
                            <a:srgbClr val="FF0000"/>
                          </a:solidFill>
                          <a:effectLst/>
                          <a:latin typeface="Tableau"/>
                        </a:rPr>
                        <a:t>135</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a:solidFill>
                            <a:srgbClr val="FF0000"/>
                          </a:solidFill>
                          <a:effectLst/>
                          <a:latin typeface="Tableau"/>
                        </a:rPr>
                        <a:t>288</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a:solidFill>
                            <a:srgbClr val="FF0000"/>
                          </a:solidFill>
                          <a:effectLst/>
                          <a:latin typeface="Tableau"/>
                        </a:rPr>
                        <a:t>0</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284805988"/>
                  </a:ext>
                </a:extLst>
              </a:tr>
              <a:tr h="211548">
                <a:tc>
                  <a:txBody>
                    <a:bodyPr/>
                    <a:lstStyle/>
                    <a:p>
                      <a:pPr algn="l" rtl="0" fontAlgn="b"/>
                      <a:r>
                        <a:rPr lang="en-IN" sz="1200" b="0" i="0" u="none" strike="noStrike">
                          <a:solidFill>
                            <a:srgbClr val="FF0000"/>
                          </a:solidFill>
                          <a:effectLst/>
                          <a:latin typeface="Tableau"/>
                        </a:rPr>
                        <a:t>Percentage</a:t>
                      </a:r>
                    </a:p>
                  </a:txBody>
                  <a:tcPr marL="7620" marR="7620" marT="7620" marB="0" anchor="b">
                    <a:lnL>
                      <a:noFill/>
                    </a:lnL>
                    <a:lnR>
                      <a:noFill/>
                    </a:lnR>
                    <a:lnT>
                      <a:noFill/>
                    </a:lnT>
                    <a:lnB>
                      <a:noFill/>
                    </a:lnB>
                  </a:tcPr>
                </a:tc>
                <a:tc>
                  <a:txBody>
                    <a:bodyPr/>
                    <a:lstStyle/>
                    <a:p>
                      <a:pPr algn="l" rtl="0" fontAlgn="b"/>
                      <a:r>
                        <a:rPr lang="en-IN" sz="1200" b="0" i="0" u="none" strike="noStrike">
                          <a:solidFill>
                            <a:srgbClr val="FF0000"/>
                          </a:solidFill>
                          <a:effectLst/>
                          <a:latin typeface="Tableau"/>
                        </a:rPr>
                        <a:t>0%</a:t>
                      </a:r>
                    </a:p>
                  </a:txBody>
                  <a:tcPr marL="7620" marR="7620" marT="7620" marB="0" anchor="b">
                    <a:lnL>
                      <a:noFill/>
                    </a:lnL>
                    <a:lnR>
                      <a:noFill/>
                    </a:lnR>
                    <a:lnT>
                      <a:noFill/>
                    </a:lnT>
                    <a:lnB>
                      <a:noFill/>
                    </a:lnB>
                  </a:tcPr>
                </a:tc>
                <a:tc>
                  <a:txBody>
                    <a:bodyPr/>
                    <a:lstStyle/>
                    <a:p>
                      <a:pPr algn="l" rtl="0" fontAlgn="b"/>
                      <a:r>
                        <a:rPr lang="en-IN" sz="1200" b="0" i="0" u="none" strike="noStrike">
                          <a:solidFill>
                            <a:srgbClr val="FF0000"/>
                          </a:solidFill>
                          <a:effectLst/>
                          <a:latin typeface="Tableau"/>
                        </a:rPr>
                        <a:t>47%</a:t>
                      </a:r>
                    </a:p>
                  </a:txBody>
                  <a:tcPr marL="7620" marR="7620" marT="7620" marB="0" anchor="b">
                    <a:lnL>
                      <a:noFill/>
                    </a:lnL>
                    <a:lnR>
                      <a:noFill/>
                    </a:lnR>
                    <a:lnT>
                      <a:noFill/>
                    </a:lnT>
                    <a:lnB>
                      <a:noFill/>
                    </a:lnB>
                  </a:tcPr>
                </a:tc>
                <a:tc>
                  <a:txBody>
                    <a:bodyPr/>
                    <a:lstStyle/>
                    <a:p>
                      <a:pPr algn="l" rtl="0" fontAlgn="b"/>
                      <a:r>
                        <a:rPr lang="en-IN" sz="1200" b="0" i="0" u="none" strike="noStrike">
                          <a:solidFill>
                            <a:srgbClr val="FF0000"/>
                          </a:solidFill>
                          <a:effectLst/>
                          <a:latin typeface="Tableau"/>
                        </a:rPr>
                        <a:t>13%</a:t>
                      </a:r>
                    </a:p>
                  </a:txBody>
                  <a:tcPr marL="7620" marR="7620" marT="7620" marB="0" anchor="b">
                    <a:lnL>
                      <a:noFill/>
                    </a:lnL>
                    <a:lnR>
                      <a:noFill/>
                    </a:lnR>
                    <a:lnT>
                      <a:noFill/>
                    </a:lnT>
                    <a:lnB>
                      <a:noFill/>
                    </a:lnB>
                  </a:tcPr>
                </a:tc>
                <a:tc>
                  <a:txBody>
                    <a:bodyPr/>
                    <a:lstStyle/>
                    <a:p>
                      <a:pPr algn="l" rtl="0" fontAlgn="b"/>
                      <a:r>
                        <a:rPr lang="en-IN" sz="1200" b="0" i="0" u="none" strike="noStrike">
                          <a:solidFill>
                            <a:srgbClr val="FF0000"/>
                          </a:solidFill>
                          <a:effectLst/>
                          <a:latin typeface="Tableau"/>
                        </a:rPr>
                        <a:t>14%</a:t>
                      </a:r>
                    </a:p>
                  </a:txBody>
                  <a:tcPr marL="7620" marR="7620" marT="7620" marB="0" anchor="b">
                    <a:lnL>
                      <a:noFill/>
                    </a:lnL>
                    <a:lnR>
                      <a:noFill/>
                    </a:lnR>
                    <a:lnT>
                      <a:noFill/>
                    </a:lnT>
                    <a:lnB>
                      <a:noFill/>
                    </a:lnB>
                  </a:tcPr>
                </a:tc>
                <a:tc>
                  <a:txBody>
                    <a:bodyPr/>
                    <a:lstStyle/>
                    <a:p>
                      <a:pPr algn="l" rtl="0" fontAlgn="b"/>
                      <a:r>
                        <a:rPr lang="en-IN" sz="1200" b="0" i="0" u="none" strike="noStrike">
                          <a:solidFill>
                            <a:srgbClr val="FF0000"/>
                          </a:solidFill>
                          <a:effectLst/>
                          <a:latin typeface="Tableau"/>
                        </a:rPr>
                        <a:t>8%</a:t>
                      </a:r>
                    </a:p>
                  </a:txBody>
                  <a:tcPr marL="7620" marR="7620" marT="7620" marB="0" anchor="b">
                    <a:lnL>
                      <a:noFill/>
                    </a:lnL>
                    <a:lnR>
                      <a:noFill/>
                    </a:lnR>
                    <a:lnT>
                      <a:noFill/>
                    </a:lnT>
                    <a:lnB>
                      <a:noFill/>
                    </a:lnB>
                  </a:tcPr>
                </a:tc>
                <a:tc>
                  <a:txBody>
                    <a:bodyPr/>
                    <a:lstStyle/>
                    <a:p>
                      <a:pPr algn="l" rtl="0" fontAlgn="b"/>
                      <a:r>
                        <a:rPr lang="en-IN" sz="1200" b="0" i="0" u="none" strike="noStrike">
                          <a:solidFill>
                            <a:srgbClr val="FF0000"/>
                          </a:solidFill>
                          <a:effectLst/>
                          <a:latin typeface="Tableau"/>
                        </a:rPr>
                        <a:t>18%</a:t>
                      </a:r>
                    </a:p>
                  </a:txBody>
                  <a:tcPr marL="7620" marR="7620" marT="7620" marB="0" anchor="b">
                    <a:lnL>
                      <a:noFill/>
                    </a:lnL>
                    <a:lnR>
                      <a:noFill/>
                    </a:lnR>
                    <a:lnT>
                      <a:noFill/>
                    </a:lnT>
                    <a:lnB>
                      <a:noFill/>
                    </a:lnB>
                  </a:tcPr>
                </a:tc>
                <a:tc>
                  <a:txBody>
                    <a:bodyPr/>
                    <a:lstStyle/>
                    <a:p>
                      <a:pPr algn="l" rtl="0" fontAlgn="b"/>
                      <a:r>
                        <a:rPr lang="en-IN" sz="1200" b="0" i="0" u="none" strike="noStrike">
                          <a:solidFill>
                            <a:srgbClr val="FF0000"/>
                          </a:solidFill>
                          <a:effectLst/>
                          <a:latin typeface="Tableau"/>
                        </a:rPr>
                        <a:t>0%</a:t>
                      </a:r>
                    </a:p>
                  </a:txBody>
                  <a:tcPr marL="7620" marR="7620" marT="7620" marB="0" anchor="b">
                    <a:lnL>
                      <a:noFill/>
                    </a:lnL>
                    <a:lnR>
                      <a:noFill/>
                    </a:lnR>
                    <a:lnT>
                      <a:noFill/>
                    </a:lnT>
                    <a:lnB>
                      <a:noFill/>
                    </a:lnB>
                  </a:tcPr>
                </a:tc>
                <a:extLst>
                  <a:ext uri="{0D108BD9-81ED-4DB2-BD59-A6C34878D82A}">
                    <a16:rowId xmlns:a16="http://schemas.microsoft.com/office/drawing/2014/main" val="3952374567"/>
                  </a:ext>
                </a:extLst>
              </a:tr>
              <a:tr h="309185">
                <a:tc>
                  <a:txBody>
                    <a:bodyPr/>
                    <a:lstStyle/>
                    <a:p>
                      <a:pPr algn="l" fontAlgn="b"/>
                      <a:endParaRPr lang="en-IN" sz="1800" b="0" i="0" u="none" strike="noStrike">
                        <a:solidFill>
                          <a:srgbClr val="000000"/>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IN" sz="1800" b="0" i="0" u="none" strike="noStrike">
                        <a:solidFill>
                          <a:srgbClr val="000000"/>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IN" sz="1800" b="0" i="0" u="none" strike="noStrike">
                        <a:solidFill>
                          <a:srgbClr val="000000"/>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IN" sz="1800" b="0" i="0" u="none" strike="noStrike">
                        <a:solidFill>
                          <a:srgbClr val="000000"/>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IN" sz="1800" b="0" i="0" u="none" strike="noStrike" dirty="0">
                        <a:solidFill>
                          <a:srgbClr val="000000"/>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IN" sz="1800" b="0" i="0" u="none" strike="noStrike">
                        <a:solidFill>
                          <a:srgbClr val="000000"/>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IN" sz="1800" b="0" i="0" u="none" strike="noStrike">
                        <a:solidFill>
                          <a:srgbClr val="000000"/>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IN" sz="1800" b="0" i="0" u="none" strike="noStrike">
                        <a:solidFill>
                          <a:srgbClr val="000000"/>
                        </a:solidFill>
                        <a:effectLst/>
                        <a:latin typeface="Arial" panose="020B060402020202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4173460845"/>
                  </a:ext>
                </a:extLst>
              </a:tr>
              <a:tr h="309185">
                <a:tc>
                  <a:txBody>
                    <a:bodyPr/>
                    <a:lstStyle/>
                    <a:p>
                      <a:pPr algn="l" fontAlgn="b"/>
                      <a:endParaRPr lang="en-IN" sz="1800" b="0" i="0" u="none" strike="noStrike" dirty="0">
                        <a:solidFill>
                          <a:srgbClr val="000000"/>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IN" sz="1800" b="0" i="0" u="none" strike="noStrike">
                        <a:solidFill>
                          <a:srgbClr val="000000"/>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IN" sz="1800" b="0" i="0" u="none" strike="noStrike">
                        <a:solidFill>
                          <a:srgbClr val="000000"/>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IN" sz="1800" b="0" i="0" u="none" strike="noStrike" dirty="0">
                        <a:solidFill>
                          <a:srgbClr val="000000"/>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IN" sz="1800" b="0" i="0" u="none" strike="noStrike">
                        <a:solidFill>
                          <a:srgbClr val="000000"/>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IN" sz="1800" b="0" i="0" u="none" strike="noStrike">
                        <a:solidFill>
                          <a:srgbClr val="000000"/>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IN" sz="1800" b="0" i="0" u="none" strike="noStrike">
                        <a:solidFill>
                          <a:srgbClr val="000000"/>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IN" sz="1800" b="0" i="0" u="none" strike="noStrike">
                        <a:solidFill>
                          <a:srgbClr val="000000"/>
                        </a:solidFill>
                        <a:effectLst/>
                        <a:latin typeface="Arial" panose="020B060402020202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1069821139"/>
                  </a:ext>
                </a:extLst>
              </a:tr>
              <a:tr h="423095">
                <a:tc>
                  <a:txBody>
                    <a:bodyPr/>
                    <a:lstStyle/>
                    <a:p>
                      <a:pPr algn="l" rtl="0" fontAlgn="b"/>
                      <a:r>
                        <a:rPr lang="en-IN" sz="1200" b="1" i="0" u="none" strike="noStrike">
                          <a:solidFill>
                            <a:srgbClr val="000000"/>
                          </a:solidFill>
                          <a:effectLst/>
                          <a:latin typeface="Tableau"/>
                        </a:rPr>
                        <a:t>Table 2:</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1</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2</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3</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4</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5</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6</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IN" sz="1200" b="1" i="0" u="none" strike="noStrike">
                          <a:solidFill>
                            <a:srgbClr val="000000"/>
                          </a:solidFill>
                          <a:effectLst/>
                          <a:latin typeface="Tableau"/>
                        </a:rPr>
                        <a:t>7</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7256958"/>
                  </a:ext>
                </a:extLst>
              </a:tr>
              <a:tr h="211548">
                <a:tc>
                  <a:txBody>
                    <a:bodyPr/>
                    <a:lstStyle/>
                    <a:p>
                      <a:pPr algn="l" rtl="0" fontAlgn="b"/>
                      <a:r>
                        <a:rPr lang="en-IN" sz="1200" b="0" i="0" u="none" strike="noStrike">
                          <a:solidFill>
                            <a:srgbClr val="FF0000"/>
                          </a:solidFill>
                          <a:effectLst/>
                          <a:latin typeface="Tableau"/>
                        </a:rPr>
                        <a:t>Total</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a:solidFill>
                            <a:srgbClr val="FF0000"/>
                          </a:solidFill>
                          <a:effectLst/>
                          <a:latin typeface="Tableau"/>
                        </a:rPr>
                        <a:t>0</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a:solidFill>
                            <a:srgbClr val="FF0000"/>
                          </a:solidFill>
                          <a:effectLst/>
                          <a:latin typeface="Tableau"/>
                        </a:rPr>
                        <a:t>161</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a:solidFill>
                            <a:srgbClr val="FF0000"/>
                          </a:solidFill>
                          <a:effectLst/>
                          <a:latin typeface="Tableau"/>
                        </a:rPr>
                        <a:t>471</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a:solidFill>
                            <a:srgbClr val="FF0000"/>
                          </a:solidFill>
                          <a:effectLst/>
                          <a:latin typeface="Tableau"/>
                        </a:rPr>
                        <a:t>626</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a:solidFill>
                            <a:srgbClr val="FF0000"/>
                          </a:solidFill>
                          <a:effectLst/>
                          <a:latin typeface="Tableau"/>
                        </a:rPr>
                        <a:t>311</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a:solidFill>
                            <a:srgbClr val="FF0000"/>
                          </a:solidFill>
                          <a:effectLst/>
                          <a:latin typeface="Tableau"/>
                        </a:rPr>
                        <a:t>74</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b"/>
                      <a:r>
                        <a:rPr lang="en-IN" sz="1200" b="0" i="0" u="none" strike="noStrike">
                          <a:solidFill>
                            <a:srgbClr val="FF0000"/>
                          </a:solidFill>
                          <a:effectLst/>
                          <a:latin typeface="Tableau"/>
                        </a:rPr>
                        <a:t>0</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617969677"/>
                  </a:ext>
                </a:extLst>
              </a:tr>
              <a:tr h="211548">
                <a:tc>
                  <a:txBody>
                    <a:bodyPr/>
                    <a:lstStyle/>
                    <a:p>
                      <a:pPr algn="l" rtl="0" fontAlgn="b"/>
                      <a:r>
                        <a:rPr lang="en-IN" sz="1200" b="0" i="0" u="none" strike="noStrike">
                          <a:solidFill>
                            <a:srgbClr val="FF0000"/>
                          </a:solidFill>
                          <a:effectLst/>
                          <a:latin typeface="Tableau"/>
                        </a:rPr>
                        <a:t>Percentage</a:t>
                      </a:r>
                    </a:p>
                  </a:txBody>
                  <a:tcPr marL="7620" marR="7620" marT="7620" marB="0" anchor="b">
                    <a:lnL>
                      <a:noFill/>
                    </a:lnL>
                    <a:lnR>
                      <a:noFill/>
                    </a:lnR>
                    <a:lnT>
                      <a:noFill/>
                    </a:lnT>
                    <a:lnB>
                      <a:noFill/>
                    </a:lnB>
                  </a:tcPr>
                </a:tc>
                <a:tc>
                  <a:txBody>
                    <a:bodyPr/>
                    <a:lstStyle/>
                    <a:p>
                      <a:pPr algn="l" rtl="0" fontAlgn="b"/>
                      <a:r>
                        <a:rPr lang="en-IN" sz="1200" b="0" i="0" u="none" strike="noStrike">
                          <a:solidFill>
                            <a:srgbClr val="FF0000"/>
                          </a:solidFill>
                          <a:effectLst/>
                          <a:latin typeface="Tableau"/>
                        </a:rPr>
                        <a:t>0%</a:t>
                      </a:r>
                    </a:p>
                  </a:txBody>
                  <a:tcPr marL="7620" marR="7620" marT="7620" marB="0" anchor="b">
                    <a:lnL>
                      <a:noFill/>
                    </a:lnL>
                    <a:lnR>
                      <a:noFill/>
                    </a:lnR>
                    <a:lnT>
                      <a:noFill/>
                    </a:lnT>
                    <a:lnB>
                      <a:noFill/>
                    </a:lnB>
                  </a:tcPr>
                </a:tc>
                <a:tc>
                  <a:txBody>
                    <a:bodyPr/>
                    <a:lstStyle/>
                    <a:p>
                      <a:pPr algn="l" rtl="0" fontAlgn="b"/>
                      <a:r>
                        <a:rPr lang="en-IN" sz="1200" b="0" i="0" u="none" strike="noStrike">
                          <a:solidFill>
                            <a:srgbClr val="FF0000"/>
                          </a:solidFill>
                          <a:effectLst/>
                          <a:latin typeface="Tableau"/>
                        </a:rPr>
                        <a:t>10%</a:t>
                      </a:r>
                    </a:p>
                  </a:txBody>
                  <a:tcPr marL="7620" marR="7620" marT="7620" marB="0" anchor="b">
                    <a:lnL>
                      <a:noFill/>
                    </a:lnL>
                    <a:lnR>
                      <a:noFill/>
                    </a:lnR>
                    <a:lnT>
                      <a:noFill/>
                    </a:lnT>
                    <a:lnB>
                      <a:noFill/>
                    </a:lnB>
                  </a:tcPr>
                </a:tc>
                <a:tc>
                  <a:txBody>
                    <a:bodyPr/>
                    <a:lstStyle/>
                    <a:p>
                      <a:pPr algn="l" rtl="0" fontAlgn="b"/>
                      <a:r>
                        <a:rPr lang="en-IN" sz="1200" b="0" i="0" u="none" strike="noStrike">
                          <a:solidFill>
                            <a:srgbClr val="FF0000"/>
                          </a:solidFill>
                          <a:effectLst/>
                          <a:latin typeface="Tableau"/>
                        </a:rPr>
                        <a:t>29%</a:t>
                      </a:r>
                    </a:p>
                  </a:txBody>
                  <a:tcPr marL="7620" marR="7620" marT="7620" marB="0" anchor="b">
                    <a:lnL>
                      <a:noFill/>
                    </a:lnL>
                    <a:lnR>
                      <a:noFill/>
                    </a:lnR>
                    <a:lnT>
                      <a:noFill/>
                    </a:lnT>
                    <a:lnB>
                      <a:noFill/>
                    </a:lnB>
                  </a:tcPr>
                </a:tc>
                <a:tc>
                  <a:txBody>
                    <a:bodyPr/>
                    <a:lstStyle/>
                    <a:p>
                      <a:pPr algn="l" rtl="0" fontAlgn="b"/>
                      <a:r>
                        <a:rPr lang="en-IN" sz="1200" b="0" i="0" u="none" strike="noStrike">
                          <a:solidFill>
                            <a:srgbClr val="FF0000"/>
                          </a:solidFill>
                          <a:effectLst/>
                          <a:latin typeface="Tableau"/>
                        </a:rPr>
                        <a:t>38%</a:t>
                      </a:r>
                    </a:p>
                  </a:txBody>
                  <a:tcPr marL="7620" marR="7620" marT="7620" marB="0" anchor="b">
                    <a:lnL>
                      <a:noFill/>
                    </a:lnL>
                    <a:lnR>
                      <a:noFill/>
                    </a:lnR>
                    <a:lnT>
                      <a:noFill/>
                    </a:lnT>
                    <a:lnB>
                      <a:noFill/>
                    </a:lnB>
                  </a:tcPr>
                </a:tc>
                <a:tc>
                  <a:txBody>
                    <a:bodyPr/>
                    <a:lstStyle/>
                    <a:p>
                      <a:pPr algn="l" rtl="0" fontAlgn="b"/>
                      <a:r>
                        <a:rPr lang="en-IN" sz="1200" b="0" i="0" u="none" strike="noStrike">
                          <a:solidFill>
                            <a:srgbClr val="FF0000"/>
                          </a:solidFill>
                          <a:effectLst/>
                          <a:latin typeface="Tableau"/>
                        </a:rPr>
                        <a:t>19%</a:t>
                      </a:r>
                    </a:p>
                  </a:txBody>
                  <a:tcPr marL="7620" marR="7620" marT="7620" marB="0" anchor="b">
                    <a:lnL>
                      <a:noFill/>
                    </a:lnL>
                    <a:lnR>
                      <a:noFill/>
                    </a:lnR>
                    <a:lnT>
                      <a:noFill/>
                    </a:lnT>
                    <a:lnB>
                      <a:noFill/>
                    </a:lnB>
                  </a:tcPr>
                </a:tc>
                <a:tc>
                  <a:txBody>
                    <a:bodyPr/>
                    <a:lstStyle/>
                    <a:p>
                      <a:pPr algn="l" rtl="0" fontAlgn="b"/>
                      <a:r>
                        <a:rPr lang="en-IN" sz="1200" b="0" i="0" u="none" strike="noStrike">
                          <a:solidFill>
                            <a:srgbClr val="FF0000"/>
                          </a:solidFill>
                          <a:effectLst/>
                          <a:latin typeface="Tableau"/>
                        </a:rPr>
                        <a:t>5%</a:t>
                      </a:r>
                    </a:p>
                  </a:txBody>
                  <a:tcPr marL="7620" marR="7620" marT="7620" marB="0" anchor="b">
                    <a:lnL>
                      <a:noFill/>
                    </a:lnL>
                    <a:lnR>
                      <a:noFill/>
                    </a:lnR>
                    <a:lnT>
                      <a:noFill/>
                    </a:lnT>
                    <a:lnB>
                      <a:noFill/>
                    </a:lnB>
                  </a:tcPr>
                </a:tc>
                <a:tc>
                  <a:txBody>
                    <a:bodyPr/>
                    <a:lstStyle/>
                    <a:p>
                      <a:pPr algn="l" rtl="0" fontAlgn="b"/>
                      <a:r>
                        <a:rPr lang="en-IN" sz="1200" b="0" i="0" u="none" strike="noStrike" dirty="0">
                          <a:solidFill>
                            <a:srgbClr val="FF0000"/>
                          </a:solidFill>
                          <a:effectLst/>
                          <a:latin typeface="Tableau"/>
                        </a:rPr>
                        <a:t>0%</a:t>
                      </a:r>
                    </a:p>
                  </a:txBody>
                  <a:tcPr marL="7620" marR="7620" marT="7620" marB="0" anchor="b">
                    <a:lnL>
                      <a:noFill/>
                    </a:lnL>
                    <a:lnR>
                      <a:noFill/>
                    </a:lnR>
                    <a:lnT>
                      <a:noFill/>
                    </a:lnT>
                    <a:lnB>
                      <a:noFill/>
                    </a:lnB>
                  </a:tcPr>
                </a:tc>
                <a:extLst>
                  <a:ext uri="{0D108BD9-81ED-4DB2-BD59-A6C34878D82A}">
                    <a16:rowId xmlns:a16="http://schemas.microsoft.com/office/drawing/2014/main" val="197957150"/>
                  </a:ext>
                </a:extLst>
              </a:tr>
            </a:tbl>
          </a:graphicData>
        </a:graphic>
      </p:graphicFrame>
    </p:spTree>
    <p:extLst>
      <p:ext uri="{BB962C8B-B14F-4D97-AF65-F5344CB8AC3E}">
        <p14:creationId xmlns:p14="http://schemas.microsoft.com/office/powerpoint/2010/main" val="4120188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981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3833093" y="3607370"/>
            <a:ext cx="4525819" cy="2620820"/>
          </a:xfrm>
          <a:prstGeom prst="rect">
            <a:avLst/>
          </a:prstGeom>
        </p:spPr>
      </p:pic>
      <p:pic>
        <p:nvPicPr>
          <p:cNvPr id="13" name="Picture 12"/>
          <p:cNvPicPr>
            <a:picLocks noChangeAspect="1"/>
          </p:cNvPicPr>
          <p:nvPr/>
        </p:nvPicPr>
        <p:blipFill>
          <a:blip r:embed="rId3"/>
          <a:stretch>
            <a:fillRect/>
          </a:stretch>
        </p:blipFill>
        <p:spPr>
          <a:xfrm>
            <a:off x="2114553" y="4146306"/>
            <a:ext cx="7962900" cy="1206500"/>
          </a:xfrm>
          <a:prstGeom prst="rect">
            <a:avLst/>
          </a:prstGeom>
        </p:spPr>
      </p:pic>
      <p:sp>
        <p:nvSpPr>
          <p:cNvPr id="2" name="Title 1"/>
          <p:cNvSpPr>
            <a:spLocks noGrp="1"/>
          </p:cNvSpPr>
          <p:nvPr>
            <p:ph type="title"/>
          </p:nvPr>
        </p:nvSpPr>
        <p:spPr>
          <a:xfrm>
            <a:off x="486513" y="120659"/>
            <a:ext cx="11453959" cy="716419"/>
          </a:xfrm>
        </p:spPr>
        <p:txBody>
          <a:bodyPr/>
          <a:lstStyle/>
          <a:p>
            <a:r>
              <a:rPr lang="en-US" b="1" kern="800" spc="52" dirty="0">
                <a:ea typeface="Univers LT Std 67 Bold Condensed" charset="0"/>
                <a:cs typeface="Univers LT Std 67 Bold Condensed" charset="0"/>
              </a:rPr>
              <a:t>The Best of Both Worlds - Worldwide.</a:t>
            </a:r>
            <a:endParaRPr lang="en-US" b="1" dirty="0">
              <a:solidFill>
                <a:schemeClr val="tx1"/>
              </a:solidFill>
            </a:endParaRPr>
          </a:p>
        </p:txBody>
      </p:sp>
      <p:sp>
        <p:nvSpPr>
          <p:cNvPr id="4" name="TextBox 3"/>
          <p:cNvSpPr txBox="1"/>
          <p:nvPr/>
        </p:nvSpPr>
        <p:spPr>
          <a:xfrm>
            <a:off x="2026953" y="837076"/>
            <a:ext cx="7863843" cy="2863604"/>
          </a:xfrm>
          <a:prstGeom prst="rect">
            <a:avLst/>
          </a:prstGeom>
          <a:noFill/>
        </p:spPr>
        <p:txBody>
          <a:bodyPr wrap="square" rtlCol="0">
            <a:spAutoFit/>
          </a:bodyPr>
          <a:lstStyle/>
          <a:p>
            <a:pPr>
              <a:spcAft>
                <a:spcPts val="601"/>
              </a:spcAft>
            </a:pPr>
            <a:r>
              <a:rPr lang="en-US" sz="1401" dirty="0"/>
              <a:t>Raymond offers the reach and resources to be your global material handling partner, optimizing uptime and maximizing productivity by offering:</a:t>
            </a:r>
          </a:p>
          <a:p>
            <a:pPr marL="285741" indent="-285741">
              <a:spcAft>
                <a:spcPts val="601"/>
              </a:spcAft>
              <a:buClr>
                <a:schemeClr val="accent1"/>
              </a:buClr>
              <a:buFont typeface="Arial" panose="020B0604020202020204" pitchFamily="34" charset="0"/>
              <a:buChar char="•"/>
            </a:pPr>
            <a:r>
              <a:rPr lang="en-US" sz="1401" dirty="0"/>
              <a:t>The flexibility and agility of a small regional player </a:t>
            </a:r>
          </a:p>
          <a:p>
            <a:pPr marL="742923" lvl="1" indent="-285741">
              <a:spcAft>
                <a:spcPts val="601"/>
              </a:spcAft>
              <a:buFont typeface="Arial" panose="020B0604020202020204" pitchFamily="34" charset="0"/>
              <a:buChar char="-"/>
            </a:pPr>
            <a:r>
              <a:rPr lang="en-US" sz="1401" dirty="0"/>
              <a:t>Personal, local relationships	</a:t>
            </a:r>
          </a:p>
          <a:p>
            <a:pPr marL="742923" lvl="1" indent="-285741">
              <a:spcAft>
                <a:spcPts val="601"/>
              </a:spcAft>
              <a:buFont typeface="Arial" panose="020B0604020202020204" pitchFamily="34" charset="0"/>
              <a:buChar char="-"/>
            </a:pPr>
            <a:r>
              <a:rPr lang="en-US" sz="1401" dirty="0"/>
              <a:t>Fast response times—24 hours a day</a:t>
            </a:r>
          </a:p>
          <a:p>
            <a:pPr marL="742923" lvl="1" indent="-285741">
              <a:spcAft>
                <a:spcPts val="601"/>
              </a:spcAft>
              <a:buFont typeface="Arial" panose="020B0604020202020204" pitchFamily="34" charset="0"/>
              <a:buChar char="-"/>
            </a:pPr>
            <a:r>
              <a:rPr lang="en-US" sz="1401" dirty="0"/>
              <a:t>More personalized and customized solutions</a:t>
            </a:r>
          </a:p>
          <a:p>
            <a:pPr marL="285741" indent="-285741">
              <a:spcAft>
                <a:spcPts val="601"/>
              </a:spcAft>
              <a:buClr>
                <a:schemeClr val="accent1"/>
              </a:buClr>
              <a:buFont typeface="Arial" panose="020B0604020202020204" pitchFamily="34" charset="0"/>
              <a:buChar char="•"/>
            </a:pPr>
            <a:r>
              <a:rPr lang="en-US" sz="1401" dirty="0"/>
              <a:t>The strength and stability of the world’s largest forklift manufacturer</a:t>
            </a:r>
          </a:p>
          <a:p>
            <a:pPr marL="742923" lvl="1" indent="-285741">
              <a:spcAft>
                <a:spcPts val="601"/>
              </a:spcAft>
              <a:buFont typeface="Arial" panose="020B0604020202020204" pitchFamily="34" charset="0"/>
              <a:buChar char="-"/>
            </a:pPr>
            <a:r>
              <a:rPr lang="en-US" sz="1401" dirty="0"/>
              <a:t>National and international capabilities</a:t>
            </a:r>
          </a:p>
          <a:p>
            <a:pPr marL="742923" lvl="1" indent="-285741">
              <a:spcAft>
                <a:spcPts val="601"/>
              </a:spcAft>
              <a:buFont typeface="Arial" panose="020B0604020202020204" pitchFamily="34" charset="0"/>
              <a:buChar char="-"/>
            </a:pPr>
            <a:r>
              <a:rPr lang="en-US" sz="1401" dirty="0"/>
              <a:t>Industry-leading reliability</a:t>
            </a:r>
          </a:p>
          <a:p>
            <a:pPr marL="742923" lvl="1" indent="-285741">
              <a:spcAft>
                <a:spcPts val="601"/>
              </a:spcAft>
              <a:buFont typeface="Arial" panose="020B0604020202020204" pitchFamily="34" charset="0"/>
              <a:buChar char="-"/>
            </a:pPr>
            <a:r>
              <a:rPr lang="en-US" sz="1401" dirty="0"/>
              <a:t>Scalable solutions to fit your needs—anywhere, anytime</a:t>
            </a:r>
          </a:p>
        </p:txBody>
      </p:sp>
      <p:grpSp>
        <p:nvGrpSpPr>
          <p:cNvPr id="10" name="Group 9">
            <a:extLst>
              <a:ext uri="{FF2B5EF4-FFF2-40B4-BE49-F238E27FC236}">
                <a16:creationId xmlns:a16="http://schemas.microsoft.com/office/drawing/2014/main" id="{8D87724B-44EE-48B0-A3AB-F720392C17B9}"/>
              </a:ext>
            </a:extLst>
          </p:cNvPr>
          <p:cNvGrpSpPr/>
          <p:nvPr/>
        </p:nvGrpSpPr>
        <p:grpSpPr>
          <a:xfrm>
            <a:off x="413085" y="6186463"/>
            <a:ext cx="10761317" cy="566084"/>
            <a:chOff x="413085" y="6186463"/>
            <a:chExt cx="10761317" cy="566084"/>
          </a:xfrm>
        </p:grpSpPr>
        <p:cxnSp>
          <p:nvCxnSpPr>
            <p:cNvPr id="11" name="Straight Connector 10">
              <a:extLst>
                <a:ext uri="{FF2B5EF4-FFF2-40B4-BE49-F238E27FC236}">
                  <a16:creationId xmlns:a16="http://schemas.microsoft.com/office/drawing/2014/main" id="{B6E143FF-AC33-4114-B39E-6520809F186F}"/>
                </a:ext>
              </a:extLst>
            </p:cNvPr>
            <p:cNvCxnSpPr>
              <a:cxnSpLocks/>
            </p:cNvCxnSpPr>
            <p:nvPr/>
          </p:nvCxnSpPr>
          <p:spPr>
            <a:xfrm>
              <a:off x="486510" y="6186463"/>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Content Placeholder 5">
              <a:extLst>
                <a:ext uri="{FF2B5EF4-FFF2-40B4-BE49-F238E27FC236}">
                  <a16:creationId xmlns:a16="http://schemas.microsoft.com/office/drawing/2014/main" id="{BB4AC832-5760-44FA-BB93-96C12978C8C6}"/>
                </a:ext>
              </a:extLst>
            </p:cNvPr>
            <p:cNvPicPr>
              <a:picLocks noChangeAspect="1"/>
            </p:cNvPicPr>
            <p:nvPr/>
          </p:nvPicPr>
          <p:blipFill>
            <a:blip r:embed="rId4"/>
            <a:stretch>
              <a:fillRect/>
            </a:stretch>
          </p:blipFill>
          <p:spPr>
            <a:xfrm>
              <a:off x="413085" y="6246867"/>
              <a:ext cx="2490041" cy="492020"/>
            </a:xfrm>
            <a:prstGeom prst="rect">
              <a:avLst/>
            </a:prstGeom>
          </p:spPr>
        </p:pic>
        <p:pic>
          <p:nvPicPr>
            <p:cNvPr id="15" name="Picture 2" descr="Image result for cornell university logo">
              <a:extLst>
                <a:ext uri="{FF2B5EF4-FFF2-40B4-BE49-F238E27FC236}">
                  <a16:creationId xmlns:a16="http://schemas.microsoft.com/office/drawing/2014/main" id="{9F9F0EAF-352E-4E8E-B96D-C44A827BDE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30183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aymond Corporation">
            <a:extLst>
              <a:ext uri="{FF2B5EF4-FFF2-40B4-BE49-F238E27FC236}">
                <a16:creationId xmlns:a16="http://schemas.microsoft.com/office/drawing/2014/main" id="{B3609F6D-73D2-4EF7-9624-FE4CB4856F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5966" y="842509"/>
            <a:ext cx="3176538" cy="31765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cornell university logo">
            <a:extLst>
              <a:ext uri="{FF2B5EF4-FFF2-40B4-BE49-F238E27FC236}">
                <a16:creationId xmlns:a16="http://schemas.microsoft.com/office/drawing/2014/main" id="{3C95DEC5-F002-4E4A-9293-2DA2CE5F821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62124" y="1132538"/>
            <a:ext cx="2767374" cy="250447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FB6B50D-AEB1-4ADC-8D17-832BC64D45D0}"/>
              </a:ext>
            </a:extLst>
          </p:cNvPr>
          <p:cNvSpPr txBox="1">
            <a:spLocks/>
          </p:cNvSpPr>
          <p:nvPr/>
        </p:nvSpPr>
        <p:spPr>
          <a:xfrm>
            <a:off x="985968" y="4473225"/>
            <a:ext cx="8288035" cy="1095059"/>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90000"/>
              </a:lnSpc>
            </a:pPr>
            <a:r>
              <a:rPr lang="en-US" altLang="zh-CN" sz="2400" b="1" dirty="0">
                <a:latin typeface="Calibri" panose="020F0502020204030204" pitchFamily="34" charset="0"/>
                <a:cs typeface="Calibri" panose="020F0502020204030204" pitchFamily="34" charset="0"/>
              </a:rPr>
              <a:t>Special Thanks:</a:t>
            </a:r>
            <a:br>
              <a:rPr lang="en-US" altLang="zh-CN" sz="2400" dirty="0">
                <a:latin typeface="Calibri" panose="020F0502020204030204" pitchFamily="34" charset="0"/>
                <a:cs typeface="Calibri" panose="020F0502020204030204" pitchFamily="34" charset="0"/>
              </a:rPr>
            </a:br>
            <a:r>
              <a:rPr lang="en-US" altLang="zh-CN" sz="2400" dirty="0">
                <a:latin typeface="Calibri" panose="020F0502020204030204" pitchFamily="34" charset="0"/>
                <a:cs typeface="Calibri" panose="020F0502020204030204" pitchFamily="34" charset="0"/>
              </a:rPr>
              <a:t>Our advisor: Dr. John Bunge</a:t>
            </a:r>
          </a:p>
          <a:p>
            <a:pPr algn="l">
              <a:lnSpc>
                <a:spcPct val="90000"/>
              </a:lnSpc>
            </a:pPr>
            <a:r>
              <a:rPr lang="en-US" sz="2400" dirty="0">
                <a:latin typeface="Calibri" panose="020F0502020204030204" pitchFamily="34" charset="0"/>
                <a:cs typeface="Calibri" panose="020F0502020204030204" pitchFamily="34" charset="0"/>
              </a:rPr>
              <a:t>The Raymond Corporation Team</a:t>
            </a:r>
          </a:p>
          <a:p>
            <a:pPr algn="l">
              <a:lnSpc>
                <a:spcPct val="90000"/>
              </a:lnSpc>
            </a:pPr>
            <a:endParaRPr lang="en-US" sz="2400" dirty="0">
              <a:latin typeface="Calibri" panose="020F0502020204030204" pitchFamily="34" charset="0"/>
              <a:cs typeface="Calibri" panose="020F0502020204030204" pitchFamily="34" charset="0"/>
            </a:endParaRPr>
          </a:p>
          <a:p>
            <a:pPr algn="l">
              <a:lnSpc>
                <a:spcPct val="90000"/>
              </a:lnSpc>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7253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AFA15-7536-4E06-8C6F-825CCC2736AD}"/>
              </a:ext>
            </a:extLst>
          </p:cNvPr>
          <p:cNvSpPr>
            <a:spLocks noGrp="1"/>
          </p:cNvSpPr>
          <p:nvPr>
            <p:ph type="ctrTitle"/>
          </p:nvPr>
        </p:nvSpPr>
        <p:spPr>
          <a:xfrm>
            <a:off x="985968" y="4473225"/>
            <a:ext cx="8288035" cy="1095059"/>
          </a:xfrm>
        </p:spPr>
        <p:txBody>
          <a:bodyPr>
            <a:normAutofit/>
          </a:bodyPr>
          <a:lstStyle/>
          <a:p>
            <a:pPr algn="l"/>
            <a:r>
              <a:rPr lang="en-US" altLang="zh-CN" sz="4800"/>
              <a:t>Thank You for your time.</a:t>
            </a:r>
            <a:endParaRPr lang="en-US" sz="4800"/>
          </a:p>
        </p:txBody>
      </p:sp>
      <p:pic>
        <p:nvPicPr>
          <p:cNvPr id="1026" name="Picture 2" descr="Raymond Corporation">
            <a:extLst>
              <a:ext uri="{FF2B5EF4-FFF2-40B4-BE49-F238E27FC236}">
                <a16:creationId xmlns:a16="http://schemas.microsoft.com/office/drawing/2014/main" id="{B3609F6D-73D2-4EF7-9624-FE4CB4856F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5966" y="842509"/>
            <a:ext cx="3176538" cy="3176538"/>
          </a:xfrm>
          <a:prstGeom prst="rect">
            <a:avLst/>
          </a:prstGeom>
          <a:noFill/>
          <a:extLst>
            <a:ext uri="{909E8E84-426E-40DD-AFC4-6F175D3DCCD1}">
              <a14:hiddenFill xmlns:a14="http://schemas.microsoft.com/office/drawing/2010/main">
                <a:solidFill>
                  <a:srgbClr val="FFFFFF"/>
                </a:solidFill>
              </a14:hiddenFill>
            </a:ext>
          </a:extLst>
        </p:spPr>
      </p:pic>
      <p:pic>
        <p:nvPicPr>
          <p:cNvPr id="45058" name="Picture 2" descr="Image result for cornell university logo">
            <a:extLst>
              <a:ext uri="{FF2B5EF4-FFF2-40B4-BE49-F238E27FC236}">
                <a16:creationId xmlns:a16="http://schemas.microsoft.com/office/drawing/2014/main" id="{01250442-C688-4FC7-B299-1DE00A88FB6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637325" y="1289716"/>
            <a:ext cx="2553366" cy="2310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99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523999" y="3911269"/>
            <a:ext cx="9144000" cy="2247888"/>
          </a:xfrm>
          <a:prstGeom prst="rect">
            <a:avLst/>
          </a:prstGeom>
        </p:spPr>
      </p:pic>
      <p:sp>
        <p:nvSpPr>
          <p:cNvPr id="2" name="Title 11"/>
          <p:cNvSpPr txBox="1">
            <a:spLocks/>
          </p:cNvSpPr>
          <p:nvPr/>
        </p:nvSpPr>
        <p:spPr>
          <a:xfrm>
            <a:off x="2038351" y="1354681"/>
            <a:ext cx="1828803" cy="2191353"/>
          </a:xfrm>
          <a:prstGeom prst="rect">
            <a:avLst/>
          </a:prstGeom>
        </p:spPr>
        <p:txBody>
          <a:bodyPr vert="horz" lIns="0" tIns="0" rIns="0" bIns="0" rtlCol="0" anchor="ctr" anchorCtr="0">
            <a:noAutofit/>
          </a:bodyPr>
          <a:lstStyle/>
          <a:p>
            <a:pPr>
              <a:spcAft>
                <a:spcPts val="400"/>
              </a:spcAft>
            </a:pPr>
            <a:r>
              <a:rPr lang="en-US" sz="1401" b="1" kern="800" spc="52" dirty="0">
                <a:solidFill>
                  <a:srgbClr val="FF0000"/>
                </a:solidFill>
                <a:ea typeface="Univers LT Std 57 Condensed" charset="0"/>
                <a:cs typeface="Univers LT Std 57 Condensed" charset="0"/>
              </a:rPr>
              <a:t>IDEAL APPLICATIONS</a:t>
            </a:r>
          </a:p>
          <a:p>
            <a:pPr marL="171442" indent="-171442">
              <a:spcAft>
                <a:spcPts val="400"/>
              </a:spcAft>
              <a:buFont typeface="Arial" panose="020B0604020202020204" pitchFamily="34" charset="0"/>
              <a:buChar char="•"/>
            </a:pPr>
            <a:r>
              <a:rPr lang="en-US" sz="1401" kern="800" spc="52" dirty="0">
                <a:ea typeface="Univers LT Std 47 Light Condensed" charset="0"/>
                <a:cs typeface="Univers LT Std 47 Light Condensed" charset="0"/>
              </a:rPr>
              <a:t>Dock operations</a:t>
            </a:r>
            <a:br>
              <a:rPr lang="en-US" sz="1401" kern="800" spc="52" dirty="0">
                <a:ea typeface="Univers LT Std 47 Light Condensed" charset="0"/>
                <a:cs typeface="Univers LT Std 47 Light Condensed" charset="0"/>
              </a:rPr>
            </a:br>
            <a:r>
              <a:rPr lang="en-US" sz="1401" kern="800" spc="52" dirty="0">
                <a:ea typeface="Univers LT Std 47 Light Condensed" charset="0"/>
                <a:cs typeface="Univers LT Std 47 Light Condensed" charset="0"/>
              </a:rPr>
              <a:t> (trailer loading/unloading)</a:t>
            </a:r>
          </a:p>
          <a:p>
            <a:pPr marL="171442" indent="-171442">
              <a:spcAft>
                <a:spcPts val="400"/>
              </a:spcAft>
              <a:buFont typeface="Arial" panose="020B0604020202020204" pitchFamily="34" charset="0"/>
              <a:buChar char="•"/>
            </a:pPr>
            <a:r>
              <a:rPr lang="en-US" sz="1401" kern="800" spc="52" dirty="0">
                <a:ea typeface="Univers LT Std 47 Light Condensed" charset="0"/>
                <a:cs typeface="Univers LT Std 47 Light Condensed" charset="0"/>
              </a:rPr>
              <a:t>Transport</a:t>
            </a:r>
          </a:p>
          <a:p>
            <a:pPr marL="171442" indent="-171442">
              <a:spcAft>
                <a:spcPts val="400"/>
              </a:spcAft>
              <a:buFont typeface="Arial" panose="020B0604020202020204" pitchFamily="34" charset="0"/>
              <a:buChar char="•"/>
            </a:pPr>
            <a:r>
              <a:rPr lang="en-US" sz="1401" kern="800" spc="52" dirty="0">
                <a:ea typeface="Univers LT Std 47 Light Condensed" charset="0"/>
                <a:cs typeface="Univers LT Std 47 Light Condensed" charset="0"/>
              </a:rPr>
              <a:t>Put away</a:t>
            </a:r>
          </a:p>
          <a:p>
            <a:pPr marL="171442" indent="-171442">
              <a:spcAft>
                <a:spcPts val="400"/>
              </a:spcAft>
              <a:buFont typeface="Arial" panose="020B0604020202020204" pitchFamily="34" charset="0"/>
              <a:buChar char="•"/>
            </a:pPr>
            <a:r>
              <a:rPr lang="en-US" sz="1401" kern="800" spc="52" dirty="0">
                <a:ea typeface="Univers LT Std 47 Light Condensed" charset="0"/>
                <a:cs typeface="Univers LT Std 47 Light Condensed" charset="0"/>
              </a:rPr>
              <a:t>Racking</a:t>
            </a: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4283" y="1587131"/>
            <a:ext cx="6308692" cy="1713300"/>
          </a:xfrm>
          <a:prstGeom prst="rect">
            <a:avLst/>
          </a:prstGeom>
        </p:spPr>
      </p:pic>
      <p:cxnSp>
        <p:nvCxnSpPr>
          <p:cNvPr id="11" name="Straight Connector 10"/>
          <p:cNvCxnSpPr>
            <a:cxnSpLocks/>
          </p:cNvCxnSpPr>
          <p:nvPr/>
        </p:nvCxnSpPr>
        <p:spPr>
          <a:xfrm flipH="1">
            <a:off x="3876776" y="770022"/>
            <a:ext cx="1" cy="3141246"/>
          </a:xfrm>
          <a:prstGeom prst="line">
            <a:avLst/>
          </a:prstGeom>
          <a:ln w="60325">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6672655" y="3911271"/>
            <a:ext cx="3995351" cy="2242044"/>
          </a:xfrm>
          <a:prstGeom prst="rect">
            <a:avLst/>
          </a:prstGeom>
          <a:solidFill>
            <a:schemeClr val="accent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801"/>
          </a:p>
        </p:txBody>
      </p:sp>
      <p:sp>
        <p:nvSpPr>
          <p:cNvPr id="3" name="Title 11"/>
          <p:cNvSpPr txBox="1">
            <a:spLocks/>
          </p:cNvSpPr>
          <p:nvPr/>
        </p:nvSpPr>
        <p:spPr>
          <a:xfrm>
            <a:off x="6896099" y="4025129"/>
            <a:ext cx="3543300" cy="2236188"/>
          </a:xfrm>
          <a:prstGeom prst="rect">
            <a:avLst/>
          </a:prstGeom>
        </p:spPr>
        <p:txBody>
          <a:bodyPr vert="horz" lIns="0" tIns="0" rIns="0" bIns="0" rtlCol="0" anchor="ctr" anchorCtr="0">
            <a:noAutofit/>
          </a:bodyPr>
          <a:lstStyle/>
          <a:p>
            <a:pPr indent="-457183" defTabSz="228592">
              <a:lnSpc>
                <a:spcPts val="1600"/>
              </a:lnSpc>
              <a:spcAft>
                <a:spcPts val="400"/>
              </a:spcAft>
              <a:tabLst>
                <a:tab pos="112711" algn="l"/>
              </a:tabLst>
            </a:pPr>
            <a:r>
              <a:rPr lang="en-US" sz="1200" kern="700" spc="41" dirty="0">
                <a:solidFill>
                  <a:schemeClr val="bg2"/>
                </a:solidFill>
                <a:cs typeface="Univers LT Std 47 Cn Lt"/>
              </a:rPr>
              <a:t>Durable, powerful, and highly maneuverable, Raymond Counterbalanced Trucks feature a compact footprint and </a:t>
            </a:r>
            <a:br>
              <a:rPr lang="en-US" sz="1200" kern="700" spc="41" dirty="0">
                <a:solidFill>
                  <a:schemeClr val="bg2"/>
                </a:solidFill>
                <a:cs typeface="Univers LT Std 47 Cn Lt"/>
              </a:rPr>
            </a:br>
            <a:r>
              <a:rPr lang="en-US" sz="1200" kern="700" spc="41" dirty="0">
                <a:solidFill>
                  <a:schemeClr val="bg2"/>
                </a:solidFill>
                <a:cs typeface="Univers LT Std 47 Cn Lt"/>
              </a:rPr>
              <a:t>agile steering, making them ideal for confined spaces </a:t>
            </a:r>
            <a:br>
              <a:rPr lang="en-US" sz="1200" kern="700" spc="41" dirty="0">
                <a:solidFill>
                  <a:schemeClr val="bg2"/>
                </a:solidFill>
                <a:cs typeface="Univers LT Std 47 Cn Lt"/>
              </a:rPr>
            </a:br>
            <a:r>
              <a:rPr lang="en-US" sz="1200" kern="700" spc="41" dirty="0">
                <a:solidFill>
                  <a:schemeClr val="bg2"/>
                </a:solidFill>
                <a:cs typeface="Univers LT Std 47 Cn Lt"/>
              </a:rPr>
              <a:t>and close-quarter operations.</a:t>
            </a:r>
          </a:p>
          <a:p>
            <a:pPr indent="-457183" defTabSz="228592">
              <a:lnSpc>
                <a:spcPts val="1600"/>
              </a:lnSpc>
              <a:spcAft>
                <a:spcPts val="400"/>
              </a:spcAft>
              <a:tabLst>
                <a:tab pos="112711" algn="l"/>
              </a:tabLst>
            </a:pPr>
            <a:r>
              <a:rPr lang="en-US" sz="1200" kern="700" spc="41" dirty="0">
                <a:solidFill>
                  <a:schemeClr val="bg2"/>
                </a:solidFill>
                <a:cs typeface="Univers LT Std 47 Cn Lt"/>
              </a:rPr>
              <a:t>	• Trailers			• Ramps</a:t>
            </a:r>
          </a:p>
          <a:p>
            <a:pPr indent="-457183" defTabSz="228592">
              <a:lnSpc>
                <a:spcPts val="1600"/>
              </a:lnSpc>
              <a:spcAft>
                <a:spcPts val="400"/>
              </a:spcAft>
              <a:tabLst>
                <a:tab pos="112711" algn="l"/>
              </a:tabLst>
            </a:pPr>
            <a:r>
              <a:rPr lang="en-US" sz="1200" kern="700" spc="41" dirty="0">
                <a:solidFill>
                  <a:schemeClr val="bg2"/>
                </a:solidFill>
                <a:cs typeface="Univers LT Std 47 Cn Lt"/>
              </a:rPr>
              <a:t>	• Boxcars			• Stacking areas</a:t>
            </a:r>
            <a:endParaRPr lang="en-US" sz="1200" b="1" kern="700" spc="41" dirty="0">
              <a:solidFill>
                <a:schemeClr val="bg2"/>
              </a:solidFill>
              <a:cs typeface="Univers LT Std 47 Cn Lt"/>
            </a:endParaRPr>
          </a:p>
        </p:txBody>
      </p:sp>
      <p:sp>
        <p:nvSpPr>
          <p:cNvPr id="14" name="Title 13"/>
          <p:cNvSpPr>
            <a:spLocks noGrp="1"/>
          </p:cNvSpPr>
          <p:nvPr>
            <p:ph type="title"/>
          </p:nvPr>
        </p:nvSpPr>
        <p:spPr>
          <a:xfrm>
            <a:off x="487875" y="143585"/>
            <a:ext cx="12192000" cy="716419"/>
          </a:xfrm>
        </p:spPr>
        <p:txBody>
          <a:bodyPr/>
          <a:lstStyle/>
          <a:p>
            <a:r>
              <a:rPr lang="en-US" b="1" dirty="0"/>
              <a:t>Counterbalanced Lift Trucks</a:t>
            </a:r>
          </a:p>
        </p:txBody>
      </p:sp>
      <p:grpSp>
        <p:nvGrpSpPr>
          <p:cNvPr id="20" name="Group 19">
            <a:extLst>
              <a:ext uri="{FF2B5EF4-FFF2-40B4-BE49-F238E27FC236}">
                <a16:creationId xmlns:a16="http://schemas.microsoft.com/office/drawing/2014/main" id="{4B843620-7683-4ED9-AE10-A55BE45B74FA}"/>
              </a:ext>
            </a:extLst>
          </p:cNvPr>
          <p:cNvGrpSpPr/>
          <p:nvPr/>
        </p:nvGrpSpPr>
        <p:grpSpPr>
          <a:xfrm>
            <a:off x="413085" y="6186463"/>
            <a:ext cx="10761317" cy="566084"/>
            <a:chOff x="413085" y="6186463"/>
            <a:chExt cx="10761317" cy="566084"/>
          </a:xfrm>
        </p:grpSpPr>
        <p:cxnSp>
          <p:nvCxnSpPr>
            <p:cNvPr id="21" name="Straight Connector 20">
              <a:extLst>
                <a:ext uri="{FF2B5EF4-FFF2-40B4-BE49-F238E27FC236}">
                  <a16:creationId xmlns:a16="http://schemas.microsoft.com/office/drawing/2014/main" id="{2A7E4F04-5AD5-41AB-AE44-6D8E271430E6}"/>
                </a:ext>
              </a:extLst>
            </p:cNvPr>
            <p:cNvCxnSpPr>
              <a:cxnSpLocks/>
            </p:cNvCxnSpPr>
            <p:nvPr/>
          </p:nvCxnSpPr>
          <p:spPr>
            <a:xfrm>
              <a:off x="486510" y="6186463"/>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Content Placeholder 5">
              <a:extLst>
                <a:ext uri="{FF2B5EF4-FFF2-40B4-BE49-F238E27FC236}">
                  <a16:creationId xmlns:a16="http://schemas.microsoft.com/office/drawing/2014/main" id="{C2CA436D-4BA7-46E5-9EAD-CBA1942C0C20}"/>
                </a:ext>
              </a:extLst>
            </p:cNvPr>
            <p:cNvPicPr>
              <a:picLocks noChangeAspect="1"/>
            </p:cNvPicPr>
            <p:nvPr/>
          </p:nvPicPr>
          <p:blipFill>
            <a:blip r:embed="rId4"/>
            <a:stretch>
              <a:fillRect/>
            </a:stretch>
          </p:blipFill>
          <p:spPr>
            <a:xfrm>
              <a:off x="413085" y="6246867"/>
              <a:ext cx="2490041" cy="492020"/>
            </a:xfrm>
            <a:prstGeom prst="rect">
              <a:avLst/>
            </a:prstGeom>
          </p:spPr>
        </p:pic>
        <p:pic>
          <p:nvPicPr>
            <p:cNvPr id="23" name="Picture 2" descr="Image result for cornell university logo">
              <a:extLst>
                <a:ext uri="{FF2B5EF4-FFF2-40B4-BE49-F238E27FC236}">
                  <a16:creationId xmlns:a16="http://schemas.microsoft.com/office/drawing/2014/main" id="{B3C8810A-A3BE-405F-B7F4-AA44AC977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95457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524006" y="4042099"/>
            <a:ext cx="9143999" cy="2032307"/>
          </a:xfrm>
          <a:prstGeom prst="rect">
            <a:avLst/>
          </a:prstGeom>
        </p:spPr>
      </p:pic>
      <p:sp>
        <p:nvSpPr>
          <p:cNvPr id="5" name="Title 4"/>
          <p:cNvSpPr>
            <a:spLocks noGrp="1"/>
          </p:cNvSpPr>
          <p:nvPr>
            <p:ph type="title"/>
          </p:nvPr>
        </p:nvSpPr>
        <p:spPr>
          <a:xfrm>
            <a:off x="486508" y="110097"/>
            <a:ext cx="9144000" cy="716419"/>
          </a:xfrm>
        </p:spPr>
        <p:txBody>
          <a:bodyPr/>
          <a:lstStyle/>
          <a:p>
            <a:r>
              <a:rPr lang="en-US" b="1" spc="100" dirty="0">
                <a:ea typeface="Univers LT Std 67 Bold Condensed" charset="0"/>
                <a:cs typeface="Univers LT Std 67 Bold Condensed" charset="0"/>
              </a:rPr>
              <a:t>Stand-Up Counterbalanced Trucks: Overview</a:t>
            </a:r>
            <a:endParaRPr lang="en-US" b="1" dirty="0"/>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865700" y="1243299"/>
            <a:ext cx="2011683" cy="2466149"/>
          </a:xfrm>
          <a:prstGeom prst="rect">
            <a:avLst/>
          </a:prstGeom>
        </p:spPr>
      </p:pic>
      <p:sp>
        <p:nvSpPr>
          <p:cNvPr id="6" name="TextBox 5"/>
          <p:cNvSpPr txBox="1"/>
          <p:nvPr/>
        </p:nvSpPr>
        <p:spPr>
          <a:xfrm>
            <a:off x="4070912" y="1429557"/>
            <a:ext cx="6164980" cy="2047740"/>
          </a:xfrm>
          <a:prstGeom prst="rect">
            <a:avLst/>
          </a:prstGeom>
          <a:noFill/>
        </p:spPr>
        <p:txBody>
          <a:bodyPr wrap="square" rtlCol="0">
            <a:spAutoFit/>
          </a:bodyPr>
          <a:lstStyle/>
          <a:p>
            <a:pPr>
              <a:spcAft>
                <a:spcPts val="601"/>
              </a:spcAft>
            </a:pPr>
            <a:r>
              <a:rPr lang="en-US" sz="1401" b="1" dirty="0"/>
              <a:t>Multi-purpose vehicles</a:t>
            </a:r>
            <a:r>
              <a:rPr lang="en-US" sz="1401" dirty="0"/>
              <a:t>—ideal for frequent operator on/offs—designed to work alone or with other systems as part of a total material handling solution. </a:t>
            </a:r>
          </a:p>
          <a:p>
            <a:pPr marL="285741" indent="-285741">
              <a:spcAft>
                <a:spcPts val="601"/>
              </a:spcAft>
              <a:buFont typeface="Arial" panose="020B0604020202020204" pitchFamily="34" charset="0"/>
              <a:buChar char="•"/>
            </a:pPr>
            <a:r>
              <a:rPr lang="en-US" sz="1401" dirty="0"/>
              <a:t>Greater maneuverability and precise handling in tight spaces with a compact </a:t>
            </a:r>
            <a:br>
              <a:rPr lang="en-US" sz="1401" dirty="0"/>
            </a:br>
            <a:r>
              <a:rPr lang="en-US" sz="1401" dirty="0"/>
              <a:t>footprint and agile steering</a:t>
            </a:r>
          </a:p>
          <a:p>
            <a:pPr marL="285741" indent="-285741">
              <a:spcAft>
                <a:spcPts val="601"/>
              </a:spcAft>
              <a:buFont typeface="Arial" panose="020B0604020202020204" pitchFamily="34" charset="0"/>
              <a:buChar char="•"/>
            </a:pPr>
            <a:r>
              <a:rPr lang="en-US" sz="1401" dirty="0"/>
              <a:t>Superior operator comfort with vibration-reducing Comfort-Stance suspension </a:t>
            </a:r>
            <a:br>
              <a:rPr lang="en-US" sz="1401" dirty="0"/>
            </a:br>
            <a:r>
              <a:rPr lang="en-US" sz="1401" dirty="0"/>
              <a:t>system (optional on 4150) </a:t>
            </a:r>
          </a:p>
          <a:p>
            <a:pPr marL="285750" indent="-285750">
              <a:spcAft>
                <a:spcPts val="601"/>
              </a:spcAft>
              <a:buFont typeface="Arial" panose="020B0604020202020204" pitchFamily="34" charset="0"/>
              <a:buChar char="•"/>
            </a:pPr>
            <a:r>
              <a:rPr lang="en-US" sz="1401" dirty="0"/>
              <a:t>Faster, smoother operation, longer battery life, and reduced downtime </a:t>
            </a:r>
            <a:br>
              <a:rPr lang="en-US" sz="1401" dirty="0"/>
            </a:br>
            <a:r>
              <a:rPr lang="en-US" sz="1401" dirty="0"/>
              <a:t>with exclusive ACR System™</a:t>
            </a:r>
          </a:p>
        </p:txBody>
      </p:sp>
      <p:grpSp>
        <p:nvGrpSpPr>
          <p:cNvPr id="10" name="Group 9">
            <a:extLst>
              <a:ext uri="{FF2B5EF4-FFF2-40B4-BE49-F238E27FC236}">
                <a16:creationId xmlns:a16="http://schemas.microsoft.com/office/drawing/2014/main" id="{7CC27EAE-FB60-461E-B307-8BEB71E588CE}"/>
              </a:ext>
            </a:extLst>
          </p:cNvPr>
          <p:cNvGrpSpPr/>
          <p:nvPr/>
        </p:nvGrpSpPr>
        <p:grpSpPr>
          <a:xfrm>
            <a:off x="413085" y="6186463"/>
            <a:ext cx="10761317" cy="566084"/>
            <a:chOff x="413085" y="6186463"/>
            <a:chExt cx="10761317" cy="566084"/>
          </a:xfrm>
        </p:grpSpPr>
        <p:cxnSp>
          <p:nvCxnSpPr>
            <p:cNvPr id="11" name="Straight Connector 10">
              <a:extLst>
                <a:ext uri="{FF2B5EF4-FFF2-40B4-BE49-F238E27FC236}">
                  <a16:creationId xmlns:a16="http://schemas.microsoft.com/office/drawing/2014/main" id="{730B3363-5531-4A11-BEF1-A3695A7796C3}"/>
                </a:ext>
              </a:extLst>
            </p:cNvPr>
            <p:cNvCxnSpPr>
              <a:cxnSpLocks/>
            </p:cNvCxnSpPr>
            <p:nvPr/>
          </p:nvCxnSpPr>
          <p:spPr>
            <a:xfrm>
              <a:off x="486510" y="6186463"/>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Content Placeholder 5">
              <a:extLst>
                <a:ext uri="{FF2B5EF4-FFF2-40B4-BE49-F238E27FC236}">
                  <a16:creationId xmlns:a16="http://schemas.microsoft.com/office/drawing/2014/main" id="{0D39D4E3-2D8C-4064-B82A-6B27C6A496AA}"/>
                </a:ext>
              </a:extLst>
            </p:cNvPr>
            <p:cNvPicPr>
              <a:picLocks noChangeAspect="1"/>
            </p:cNvPicPr>
            <p:nvPr/>
          </p:nvPicPr>
          <p:blipFill>
            <a:blip r:embed="rId4"/>
            <a:stretch>
              <a:fillRect/>
            </a:stretch>
          </p:blipFill>
          <p:spPr>
            <a:xfrm>
              <a:off x="413085" y="6246867"/>
              <a:ext cx="2490041" cy="492020"/>
            </a:xfrm>
            <a:prstGeom prst="rect">
              <a:avLst/>
            </a:prstGeom>
          </p:spPr>
        </p:pic>
        <p:pic>
          <p:nvPicPr>
            <p:cNvPr id="14" name="Picture 2" descr="Image result for cornell university logo">
              <a:extLst>
                <a:ext uri="{FF2B5EF4-FFF2-40B4-BE49-F238E27FC236}">
                  <a16:creationId xmlns:a16="http://schemas.microsoft.com/office/drawing/2014/main" id="{3F7671FC-AE02-4424-894E-53364732D3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52730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0" y="3188367"/>
            <a:ext cx="9144000" cy="2882140"/>
          </a:xfrm>
          <a:prstGeom prst="rect">
            <a:avLst/>
          </a:prstGeom>
        </p:spPr>
      </p:pic>
      <p:sp>
        <p:nvSpPr>
          <p:cNvPr id="12" name="Title 11"/>
          <p:cNvSpPr txBox="1">
            <a:spLocks/>
          </p:cNvSpPr>
          <p:nvPr/>
        </p:nvSpPr>
        <p:spPr>
          <a:xfrm>
            <a:off x="1312656" y="1516975"/>
            <a:ext cx="7251433" cy="2178527"/>
          </a:xfrm>
          <a:prstGeom prst="rect">
            <a:avLst/>
          </a:prstGeom>
        </p:spPr>
        <p:txBody>
          <a:bodyPr vert="horz" lIns="0" tIns="0" rIns="0" bIns="0" rtlCol="0" anchor="t" anchorCtr="0">
            <a:noAutofit/>
          </a:bodyPr>
          <a:lstStyle/>
          <a:p>
            <a:pPr>
              <a:spcAft>
                <a:spcPts val="400"/>
              </a:spcAft>
              <a:tabLst>
                <a:tab pos="111123" algn="l"/>
                <a:tab pos="223830" algn="l"/>
                <a:tab pos="336538" algn="l"/>
                <a:tab pos="449246" algn="l"/>
                <a:tab pos="569892" algn="l"/>
                <a:tab pos="682600" algn="l"/>
                <a:tab pos="795309" algn="l"/>
                <a:tab pos="908017" algn="l"/>
              </a:tabLst>
            </a:pPr>
            <a:r>
              <a:rPr lang="en-US" sz="1401" kern="800" spc="52" dirty="0">
                <a:cs typeface="Univers LT Std 47 Cn Lt"/>
              </a:rPr>
              <a:t>Comfortable, durable and maneuverable, ideal for a wide array of tasks around the warehouse, </a:t>
            </a:r>
            <a:br>
              <a:rPr lang="en-US" sz="1401" kern="800" spc="52" dirty="0">
                <a:cs typeface="Univers LT Std 47 Cn Lt"/>
              </a:rPr>
            </a:br>
            <a:r>
              <a:rPr lang="en-US" sz="1401" kern="800" spc="52" dirty="0">
                <a:cs typeface="Univers LT Std 47 Cn Lt"/>
              </a:rPr>
              <a:t>from heavy-duty dock operations to packing and shipping applications.</a:t>
            </a:r>
          </a:p>
        </p:txBody>
      </p:sp>
      <p:sp>
        <p:nvSpPr>
          <p:cNvPr id="2" name="Title 1"/>
          <p:cNvSpPr>
            <a:spLocks noGrp="1"/>
          </p:cNvSpPr>
          <p:nvPr>
            <p:ph type="title"/>
          </p:nvPr>
        </p:nvSpPr>
        <p:spPr>
          <a:xfrm>
            <a:off x="486508" y="117067"/>
            <a:ext cx="12192000" cy="716419"/>
          </a:xfrm>
        </p:spPr>
        <p:txBody>
          <a:bodyPr/>
          <a:lstStyle/>
          <a:p>
            <a:r>
              <a:rPr lang="en-US" b="1" spc="100" dirty="0">
                <a:ea typeface="Univers LT Std 67 Bold Condensed" charset="0"/>
                <a:cs typeface="Univers LT Std 67 Bold Condensed" charset="0"/>
              </a:rPr>
              <a:t>Sit-Down Counterbalanced Trucks: </a:t>
            </a:r>
            <a:r>
              <a:rPr lang="en-US" b="1" spc="100" dirty="0">
                <a:ea typeface="Univers LT Std 47 Light Condensed" charset="0"/>
                <a:cs typeface="Univers LT Std 47 Light Condensed" charset="0"/>
              </a:rPr>
              <a:t>OVERVIEW</a:t>
            </a:r>
            <a:endParaRPr lang="en-US" b="1" dirty="0"/>
          </a:p>
        </p:txBody>
      </p:sp>
      <p:pic>
        <p:nvPicPr>
          <p:cNvPr id="9" name="Picture 8">
            <a:extLst>
              <a:ext uri="{FF2B5EF4-FFF2-40B4-BE49-F238E27FC236}">
                <a16:creationId xmlns:a16="http://schemas.microsoft.com/office/drawing/2014/main" id="{EB778FC0-F23B-4279-9B0D-E4625533D5F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22182" y="800556"/>
            <a:ext cx="5332695" cy="2361061"/>
          </a:xfrm>
          <a:prstGeom prst="rect">
            <a:avLst/>
          </a:prstGeom>
        </p:spPr>
      </p:pic>
      <p:grpSp>
        <p:nvGrpSpPr>
          <p:cNvPr id="13" name="Group 12">
            <a:extLst>
              <a:ext uri="{FF2B5EF4-FFF2-40B4-BE49-F238E27FC236}">
                <a16:creationId xmlns:a16="http://schemas.microsoft.com/office/drawing/2014/main" id="{876F4578-DB88-48F1-A4A3-CA3CFDB67077}"/>
              </a:ext>
            </a:extLst>
          </p:cNvPr>
          <p:cNvGrpSpPr/>
          <p:nvPr/>
        </p:nvGrpSpPr>
        <p:grpSpPr>
          <a:xfrm>
            <a:off x="413085" y="6186463"/>
            <a:ext cx="10761317" cy="566084"/>
            <a:chOff x="413085" y="6186463"/>
            <a:chExt cx="10761317" cy="566084"/>
          </a:xfrm>
        </p:grpSpPr>
        <p:cxnSp>
          <p:nvCxnSpPr>
            <p:cNvPr id="14" name="Straight Connector 13">
              <a:extLst>
                <a:ext uri="{FF2B5EF4-FFF2-40B4-BE49-F238E27FC236}">
                  <a16:creationId xmlns:a16="http://schemas.microsoft.com/office/drawing/2014/main" id="{1F2EDD81-D1C9-476F-8368-BD2074C78652}"/>
                </a:ext>
              </a:extLst>
            </p:cNvPr>
            <p:cNvCxnSpPr>
              <a:cxnSpLocks/>
            </p:cNvCxnSpPr>
            <p:nvPr/>
          </p:nvCxnSpPr>
          <p:spPr>
            <a:xfrm>
              <a:off x="486510" y="6186463"/>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Content Placeholder 5">
              <a:extLst>
                <a:ext uri="{FF2B5EF4-FFF2-40B4-BE49-F238E27FC236}">
                  <a16:creationId xmlns:a16="http://schemas.microsoft.com/office/drawing/2014/main" id="{B4643A2C-025F-4967-967C-26F8BA348E1E}"/>
                </a:ext>
              </a:extLst>
            </p:cNvPr>
            <p:cNvPicPr>
              <a:picLocks noChangeAspect="1"/>
            </p:cNvPicPr>
            <p:nvPr/>
          </p:nvPicPr>
          <p:blipFill>
            <a:blip r:embed="rId4"/>
            <a:stretch>
              <a:fillRect/>
            </a:stretch>
          </p:blipFill>
          <p:spPr>
            <a:xfrm>
              <a:off x="413085" y="6246867"/>
              <a:ext cx="2490041" cy="492020"/>
            </a:xfrm>
            <a:prstGeom prst="rect">
              <a:avLst/>
            </a:prstGeom>
          </p:spPr>
        </p:pic>
        <p:pic>
          <p:nvPicPr>
            <p:cNvPr id="16" name="Picture 2" descr="Image result for cornell university logo">
              <a:extLst>
                <a:ext uri="{FF2B5EF4-FFF2-40B4-BE49-F238E27FC236}">
                  <a16:creationId xmlns:a16="http://schemas.microsoft.com/office/drawing/2014/main" id="{01D020BD-AB81-4115-9109-637BAB4E8B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27410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1"/>
          <p:cNvSpPr txBox="1">
            <a:spLocks/>
          </p:cNvSpPr>
          <p:nvPr/>
        </p:nvSpPr>
        <p:spPr>
          <a:xfrm>
            <a:off x="1955524" y="664146"/>
            <a:ext cx="1828800" cy="2799716"/>
          </a:xfrm>
          <a:prstGeom prst="rect">
            <a:avLst/>
          </a:prstGeom>
        </p:spPr>
        <p:txBody>
          <a:bodyPr vert="horz" lIns="0" tIns="0" rIns="0" bIns="0" rtlCol="0" anchor="ctr" anchorCtr="0">
            <a:noAutofit/>
          </a:bodyPr>
          <a:lstStyle/>
          <a:p>
            <a:pPr>
              <a:spcAft>
                <a:spcPts val="400"/>
              </a:spcAft>
            </a:pPr>
            <a:r>
              <a:rPr lang="en-US" sz="1401" b="1" kern="800" spc="52" dirty="0">
                <a:solidFill>
                  <a:srgbClr val="FF0000"/>
                </a:solidFill>
                <a:ea typeface="Univers LT Std 57 Condensed" charset="0"/>
                <a:cs typeface="Univers LT Std 57 Condensed" charset="0"/>
              </a:rPr>
              <a:t>IDEAL APPLICATIONS</a:t>
            </a:r>
          </a:p>
          <a:p>
            <a:pPr marL="171442" indent="-171442">
              <a:spcAft>
                <a:spcPts val="400"/>
              </a:spcAft>
              <a:buFont typeface="Arial" panose="020B0604020202020204" pitchFamily="34" charset="0"/>
              <a:buChar char="•"/>
            </a:pPr>
            <a:r>
              <a:rPr lang="en-US" sz="1401" kern="800" spc="52" dirty="0">
                <a:ea typeface="Univers LT Std 47 Light Condensed" charset="0"/>
                <a:cs typeface="Univers LT Std 47 Light Condensed" charset="0"/>
              </a:rPr>
              <a:t>Case/Order picking</a:t>
            </a:r>
          </a:p>
          <a:p>
            <a:pPr marL="171442" indent="-171442">
              <a:spcAft>
                <a:spcPts val="400"/>
              </a:spcAft>
              <a:buFont typeface="Arial" panose="020B0604020202020204" pitchFamily="34" charset="0"/>
              <a:buChar char="•"/>
            </a:pPr>
            <a:r>
              <a:rPr lang="en-US" sz="1401" kern="800" spc="52" dirty="0">
                <a:ea typeface="Univers LT Std 47 Light Condensed" charset="0"/>
                <a:cs typeface="Univers LT Std 47 Light Condensed" charset="0"/>
              </a:rPr>
              <a:t>High-level pallet/load handling</a:t>
            </a:r>
          </a:p>
          <a:p>
            <a:pPr marL="171442" indent="-171442">
              <a:spcAft>
                <a:spcPts val="400"/>
              </a:spcAft>
              <a:buFont typeface="Arial" panose="020B0604020202020204" pitchFamily="34" charset="0"/>
              <a:buChar char="•"/>
            </a:pPr>
            <a:r>
              <a:rPr lang="en-US" sz="1401" kern="800" spc="52" dirty="0">
                <a:ea typeface="Univers LT Std 47 Light Condensed" charset="0"/>
                <a:cs typeface="Univers LT Std 47 Light Condensed" charset="0"/>
              </a:rPr>
              <a:t>Heavy-duty very narrow aisle applications</a:t>
            </a:r>
          </a:p>
        </p:txBody>
      </p:sp>
      <p:sp>
        <p:nvSpPr>
          <p:cNvPr id="12" name="Title 11"/>
          <p:cNvSpPr txBox="1">
            <a:spLocks/>
          </p:cNvSpPr>
          <p:nvPr/>
        </p:nvSpPr>
        <p:spPr>
          <a:xfrm>
            <a:off x="3911967" y="873992"/>
            <a:ext cx="6629399" cy="935851"/>
          </a:xfrm>
          <a:prstGeom prst="rect">
            <a:avLst/>
          </a:prstGeom>
        </p:spPr>
        <p:txBody>
          <a:bodyPr vert="horz" lIns="0" tIns="0" rIns="0" bIns="0" rtlCol="0" anchor="t" anchorCtr="0">
            <a:noAutofit/>
          </a:bodyPr>
          <a:lstStyle/>
          <a:p>
            <a:pPr>
              <a:lnSpc>
                <a:spcPts val="1401"/>
              </a:lnSpc>
              <a:spcAft>
                <a:spcPts val="601"/>
              </a:spcAft>
              <a:tabLst>
                <a:tab pos="111123" algn="l"/>
                <a:tab pos="223830" algn="l"/>
                <a:tab pos="336538" algn="l"/>
                <a:tab pos="449246" algn="l"/>
                <a:tab pos="569892" algn="l"/>
                <a:tab pos="682600" algn="l"/>
                <a:tab pos="795309" algn="l"/>
                <a:tab pos="908017" algn="l"/>
              </a:tabLst>
            </a:pPr>
            <a:r>
              <a:rPr lang="en-US" sz="1401" kern="800" spc="52" dirty="0">
                <a:cs typeface="Univers LT Std 47 Cn Lt"/>
              </a:rPr>
              <a:t>Raymond introduced the industry to the narrow aisle concept by pioneering the world’s first narrow aisle forklift and the Reach-Fork</a:t>
            </a:r>
            <a:r>
              <a:rPr lang="en-US" sz="1401" kern="800" spc="52" baseline="30000" dirty="0">
                <a:cs typeface="Univers LT Std 47 Cn Lt"/>
              </a:rPr>
              <a:t>®</a:t>
            </a:r>
            <a:r>
              <a:rPr lang="en-US" sz="1401" kern="800" spc="52" dirty="0">
                <a:cs typeface="Univers LT Std 47 Cn Lt"/>
              </a:rPr>
              <a:t> truck. Today we continue to lead the way with a fleet of vehicles designed to help you expand vertically, compress horizontally, </a:t>
            </a:r>
            <a:br>
              <a:rPr lang="en-US" sz="1401" kern="800" spc="52" dirty="0">
                <a:cs typeface="Univers LT Std 47 Cn Lt"/>
              </a:rPr>
            </a:br>
            <a:r>
              <a:rPr lang="en-US" sz="1401" kern="800" spc="52" dirty="0">
                <a:cs typeface="Univers LT Std 47 Cn Lt"/>
              </a:rPr>
              <a:t>and optimize existing storage space.</a:t>
            </a:r>
          </a:p>
        </p:txBody>
      </p:sp>
      <p:sp>
        <p:nvSpPr>
          <p:cNvPr id="13" name="Title 11"/>
          <p:cNvSpPr txBox="1">
            <a:spLocks/>
          </p:cNvSpPr>
          <p:nvPr/>
        </p:nvSpPr>
        <p:spPr>
          <a:xfrm>
            <a:off x="8580123" y="2439780"/>
            <a:ext cx="1882928" cy="622313"/>
          </a:xfrm>
          <a:prstGeom prst="rect">
            <a:avLst/>
          </a:prstGeom>
        </p:spPr>
        <p:txBody>
          <a:bodyPr vert="horz" lIns="0" tIns="0" rIns="0" bIns="0" rtlCol="0" anchor="t" anchorCtr="0">
            <a:noAutofit/>
          </a:bodyPr>
          <a:lstStyle/>
          <a:p>
            <a:pPr>
              <a:spcAft>
                <a:spcPts val="400"/>
              </a:spcAft>
            </a:pPr>
            <a:r>
              <a:rPr lang="en-US" sz="1001" b="1" kern="800" spc="52" dirty="0">
                <a:ea typeface="Univers LT Std 57 Condensed" charset="0"/>
                <a:cs typeface="Univers LT Std 57 Condensed" charset="0"/>
              </a:rPr>
              <a:t>Swing-Reach Trucks</a:t>
            </a:r>
            <a:br>
              <a:rPr lang="en-US" sz="1001" b="1" kern="800" spc="52" dirty="0">
                <a:ea typeface="Univers LT Std 47 Light Condensed" charset="0"/>
                <a:cs typeface="Univers LT Std 47 Light Condensed" charset="0"/>
              </a:rPr>
            </a:br>
            <a:r>
              <a:rPr lang="en-US" sz="1001" kern="800" spc="52" dirty="0">
                <a:ea typeface="Univers LT Std 47 Light Condensed" charset="0"/>
                <a:cs typeface="Univers LT Std 47 Light Condensed" charset="0"/>
              </a:rPr>
              <a:t>Increase pallet capacity by up to 300% within the same warehouse footprint.</a:t>
            </a:r>
          </a:p>
        </p:txBody>
      </p:sp>
      <p:pic>
        <p:nvPicPr>
          <p:cNvPr id="14" name="Picture 13"/>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r="27893"/>
          <a:stretch/>
        </p:blipFill>
        <p:spPr>
          <a:xfrm>
            <a:off x="1586590" y="3483528"/>
            <a:ext cx="2285735" cy="2614361"/>
          </a:xfrm>
          <a:prstGeom prst="rect">
            <a:avLst/>
          </a:prstGeom>
        </p:spPr>
      </p:pic>
      <p:sp>
        <p:nvSpPr>
          <p:cNvPr id="15" name="Title 11"/>
          <p:cNvSpPr txBox="1">
            <a:spLocks/>
          </p:cNvSpPr>
          <p:nvPr/>
        </p:nvSpPr>
        <p:spPr>
          <a:xfrm>
            <a:off x="8580123" y="3900170"/>
            <a:ext cx="1882927" cy="731049"/>
          </a:xfrm>
          <a:prstGeom prst="rect">
            <a:avLst/>
          </a:prstGeom>
        </p:spPr>
        <p:txBody>
          <a:bodyPr vert="horz" lIns="0" tIns="0" rIns="0" bIns="0" rtlCol="0" anchor="t" anchorCtr="0">
            <a:noAutofit/>
          </a:bodyPr>
          <a:lstStyle/>
          <a:p>
            <a:pPr>
              <a:spcAft>
                <a:spcPts val="400"/>
              </a:spcAft>
            </a:pPr>
            <a:r>
              <a:rPr lang="en-US" sz="1001" b="1" kern="800" spc="52" dirty="0" err="1">
                <a:ea typeface="Univers LT Std 57 Condensed" charset="0"/>
                <a:cs typeface="Univers LT Std 57 Condensed" charset="0"/>
              </a:rPr>
              <a:t>Transtacker</a:t>
            </a:r>
            <a:r>
              <a:rPr lang="en-US" sz="1001" b="1" kern="800" spc="52" dirty="0">
                <a:ea typeface="Univers LT Std 57 Condensed" charset="0"/>
                <a:cs typeface="Univers LT Std 57 Condensed" charset="0"/>
              </a:rPr>
              <a:t> Trucks</a:t>
            </a:r>
            <a:br>
              <a:rPr lang="en-US" sz="1001" kern="800" spc="52" dirty="0">
                <a:ea typeface="Univers LT Std 47 Light Condensed" charset="0"/>
                <a:cs typeface="Univers LT Std 47 Light Condensed" charset="0"/>
              </a:rPr>
            </a:br>
            <a:r>
              <a:rPr lang="en-US" sz="1001" kern="800" spc="52" dirty="0">
                <a:ea typeface="Univers LT Std 47 Light Condensed" charset="0"/>
                <a:cs typeface="Univers LT Std 47 Light Condensed" charset="0"/>
              </a:rPr>
              <a:t>Ultimate space utilization for heavy-duty and 24/7/365 very narrow aisle warehouse applications.</a:t>
            </a:r>
          </a:p>
        </p:txBody>
      </p:sp>
      <p:sp>
        <p:nvSpPr>
          <p:cNvPr id="16" name="Title 11"/>
          <p:cNvSpPr txBox="1">
            <a:spLocks/>
          </p:cNvSpPr>
          <p:nvPr/>
        </p:nvSpPr>
        <p:spPr>
          <a:xfrm>
            <a:off x="4953003" y="2448244"/>
            <a:ext cx="1892784" cy="731049"/>
          </a:xfrm>
          <a:prstGeom prst="rect">
            <a:avLst/>
          </a:prstGeom>
        </p:spPr>
        <p:txBody>
          <a:bodyPr vert="horz" lIns="0" tIns="0" rIns="0" bIns="0" rtlCol="0" anchor="t" anchorCtr="0">
            <a:noAutofit/>
          </a:bodyPr>
          <a:lstStyle/>
          <a:p>
            <a:pPr>
              <a:spcAft>
                <a:spcPts val="400"/>
              </a:spcAft>
            </a:pPr>
            <a:r>
              <a:rPr lang="en-US" sz="1001" b="1" kern="800" spc="52" dirty="0" err="1">
                <a:ea typeface="Univers LT Std 57 Condensed" charset="0"/>
                <a:cs typeface="Univers LT Std 57 Condensed" charset="0"/>
              </a:rPr>
              <a:t>Orderpickers</a:t>
            </a:r>
            <a:endParaRPr lang="en-US" sz="1001" b="1" kern="800" spc="52" dirty="0">
              <a:ea typeface="Univers LT Std 47 Light Condensed" charset="0"/>
              <a:cs typeface="Univers LT Std 47 Light Condensed" charset="0"/>
            </a:endParaRPr>
          </a:p>
          <a:p>
            <a:pPr>
              <a:spcAft>
                <a:spcPts val="400"/>
              </a:spcAft>
            </a:pPr>
            <a:r>
              <a:rPr lang="en-US" sz="1001" kern="800" spc="52" dirty="0">
                <a:ea typeface="Univers LT Std 47 Light Condensed" charset="0"/>
                <a:cs typeface="Univers LT Std 47 Light Condensed" charset="0"/>
              </a:rPr>
              <a:t>24- or 36-volt configurations to suit your operation.</a:t>
            </a:r>
          </a:p>
        </p:txBody>
      </p:sp>
      <p:pic>
        <p:nvPicPr>
          <p:cNvPr id="17" name="Picture 1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805866" y="3684306"/>
            <a:ext cx="570340" cy="1181636"/>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94263" y="2415833"/>
            <a:ext cx="723492" cy="906185"/>
          </a:xfrm>
          <a:prstGeom prst="rect">
            <a:avLst/>
          </a:prstGeom>
        </p:spPr>
      </p:pic>
      <p:sp>
        <p:nvSpPr>
          <p:cNvPr id="20" name="Title 11"/>
          <p:cNvSpPr txBox="1">
            <a:spLocks/>
          </p:cNvSpPr>
          <p:nvPr/>
        </p:nvSpPr>
        <p:spPr>
          <a:xfrm>
            <a:off x="4036617" y="1917205"/>
            <a:ext cx="2287988" cy="282148"/>
          </a:xfrm>
          <a:prstGeom prst="rect">
            <a:avLst/>
          </a:prstGeom>
        </p:spPr>
        <p:txBody>
          <a:bodyPr vert="horz" lIns="0" tIns="0" rIns="0" bIns="0" rtlCol="0" anchor="t" anchorCtr="0">
            <a:noAutofit/>
          </a:bodyPr>
          <a:lstStyle/>
          <a:p>
            <a:pPr>
              <a:spcAft>
                <a:spcPts val="400"/>
              </a:spcAft>
            </a:pPr>
            <a:r>
              <a:rPr lang="en-US" sz="1401" kern="800" spc="52" dirty="0">
                <a:solidFill>
                  <a:srgbClr val="EE3423"/>
                </a:solidFill>
                <a:ea typeface="Univers LT Std 57 Condensed" charset="0"/>
                <a:cs typeface="Univers LT Std 57 Condensed" charset="0"/>
              </a:rPr>
              <a:t>NARROW AISLE</a:t>
            </a:r>
          </a:p>
        </p:txBody>
      </p:sp>
      <p:pic>
        <p:nvPicPr>
          <p:cNvPr id="22" name="Picture 21"/>
          <p:cNvPicPr>
            <a:picLocks/>
          </p:cNvPicPr>
          <p:nvPr/>
        </p:nvPicPr>
        <p:blipFill>
          <a:blip r:embed="rId6"/>
          <a:stretch>
            <a:fillRect/>
          </a:stretch>
        </p:blipFill>
        <p:spPr>
          <a:xfrm>
            <a:off x="4036618" y="2229372"/>
            <a:ext cx="2971801" cy="18288"/>
          </a:xfrm>
          <a:prstGeom prst="rect">
            <a:avLst/>
          </a:prstGeom>
        </p:spPr>
      </p:pic>
      <p:sp>
        <p:nvSpPr>
          <p:cNvPr id="23" name="Title 11"/>
          <p:cNvSpPr txBox="1">
            <a:spLocks/>
          </p:cNvSpPr>
          <p:nvPr/>
        </p:nvSpPr>
        <p:spPr>
          <a:xfrm>
            <a:off x="8580123" y="5370072"/>
            <a:ext cx="1882927" cy="731049"/>
          </a:xfrm>
          <a:prstGeom prst="rect">
            <a:avLst/>
          </a:prstGeom>
        </p:spPr>
        <p:txBody>
          <a:bodyPr vert="horz" lIns="0" tIns="0" rIns="0" bIns="0" rtlCol="0" anchor="t" anchorCtr="0">
            <a:noAutofit/>
          </a:bodyPr>
          <a:lstStyle/>
          <a:p>
            <a:pPr>
              <a:spcAft>
                <a:spcPts val="400"/>
              </a:spcAft>
            </a:pPr>
            <a:r>
              <a:rPr lang="en-US" sz="1001" b="1" kern="800" spc="52" dirty="0" err="1">
                <a:ea typeface="Univers LT Std 57 Condensed" charset="0"/>
                <a:cs typeface="Univers LT Std 57 Condensed" charset="0"/>
              </a:rPr>
              <a:t>Sideloaders</a:t>
            </a:r>
            <a:br>
              <a:rPr lang="en-US" sz="1001" kern="800" spc="52" dirty="0">
                <a:ea typeface="Univers LT Std 47 Light Condensed" charset="0"/>
                <a:cs typeface="Univers LT Std 47 Light Condensed" charset="0"/>
              </a:rPr>
            </a:br>
            <a:r>
              <a:rPr lang="en-US" sz="1001" kern="800" spc="52" dirty="0">
                <a:ea typeface="Univers LT Std 47 Light Condensed" charset="0"/>
                <a:cs typeface="Univers LT Std 47 Light Condensed" charset="0"/>
              </a:rPr>
              <a:t>Simplify the handling of long and bulky loads in narrow aisles.</a:t>
            </a:r>
          </a:p>
        </p:txBody>
      </p:sp>
      <p:sp>
        <p:nvSpPr>
          <p:cNvPr id="24" name="Title 11"/>
          <p:cNvSpPr txBox="1">
            <a:spLocks/>
          </p:cNvSpPr>
          <p:nvPr/>
        </p:nvSpPr>
        <p:spPr>
          <a:xfrm>
            <a:off x="4953003" y="3900170"/>
            <a:ext cx="1892783" cy="731049"/>
          </a:xfrm>
          <a:prstGeom prst="rect">
            <a:avLst/>
          </a:prstGeom>
        </p:spPr>
        <p:txBody>
          <a:bodyPr vert="horz" lIns="0" tIns="0" rIns="0" bIns="0" rtlCol="0" anchor="t" anchorCtr="0">
            <a:noAutofit/>
          </a:bodyPr>
          <a:lstStyle/>
          <a:p>
            <a:pPr>
              <a:spcAft>
                <a:spcPts val="400"/>
              </a:spcAft>
            </a:pPr>
            <a:r>
              <a:rPr lang="en-US" sz="1001" b="1" kern="800" spc="52" dirty="0">
                <a:ea typeface="Univers LT Std 57 Condensed" charset="0"/>
                <a:cs typeface="Univers LT Std 57 Condensed" charset="0"/>
              </a:rPr>
              <a:t>Reach-Fork Trucks</a:t>
            </a:r>
            <a:br>
              <a:rPr lang="en-US" sz="1001" kern="800" spc="52" dirty="0">
                <a:ea typeface="Univers LT Std 47 Light Condensed" charset="0"/>
                <a:cs typeface="Univers LT Std 47 Light Condensed" charset="0"/>
              </a:rPr>
            </a:br>
            <a:r>
              <a:rPr lang="en-US" sz="1001" kern="800" spc="52" dirty="0">
                <a:ea typeface="Univers LT Std 47 Light Condensed" charset="0"/>
                <a:cs typeface="Univers LT Std 47 Light Condensed" charset="0"/>
              </a:rPr>
              <a:t>Allow double-deep pallet configurations for increased storage density and greater space utilization.</a:t>
            </a:r>
          </a:p>
        </p:txBody>
      </p:sp>
      <p:sp>
        <p:nvSpPr>
          <p:cNvPr id="25" name="Title 11"/>
          <p:cNvSpPr txBox="1">
            <a:spLocks/>
          </p:cNvSpPr>
          <p:nvPr/>
        </p:nvSpPr>
        <p:spPr>
          <a:xfrm>
            <a:off x="7696203" y="1917206"/>
            <a:ext cx="2679216" cy="271855"/>
          </a:xfrm>
          <a:prstGeom prst="rect">
            <a:avLst/>
          </a:prstGeom>
        </p:spPr>
        <p:txBody>
          <a:bodyPr vert="horz" lIns="0" tIns="0" rIns="0" bIns="0" rtlCol="0" anchor="t" anchorCtr="0">
            <a:noAutofit/>
          </a:bodyPr>
          <a:lstStyle/>
          <a:p>
            <a:pPr>
              <a:spcAft>
                <a:spcPts val="400"/>
              </a:spcAft>
            </a:pPr>
            <a:r>
              <a:rPr lang="en-US" sz="1401" kern="800" spc="52" dirty="0">
                <a:solidFill>
                  <a:srgbClr val="EE3423"/>
                </a:solidFill>
                <a:ea typeface="Univers LT Std 57 Condensed" charset="0"/>
                <a:cs typeface="Univers LT Std 57 Condensed" charset="0"/>
              </a:rPr>
              <a:t>VERY NARROW AISLE</a:t>
            </a:r>
          </a:p>
        </p:txBody>
      </p:sp>
      <p:pic>
        <p:nvPicPr>
          <p:cNvPr id="26" name="Picture 25"/>
          <p:cNvPicPr>
            <a:picLocks/>
          </p:cNvPicPr>
          <p:nvPr/>
        </p:nvPicPr>
        <p:blipFill>
          <a:blip r:embed="rId6"/>
          <a:stretch>
            <a:fillRect/>
          </a:stretch>
        </p:blipFill>
        <p:spPr>
          <a:xfrm>
            <a:off x="7696202" y="2199353"/>
            <a:ext cx="2971801" cy="18288"/>
          </a:xfrm>
          <a:prstGeom prst="rect">
            <a:avLst/>
          </a:prstGeom>
        </p:spPr>
      </p:pic>
      <p:pic>
        <p:nvPicPr>
          <p:cNvPr id="2" name="Picture 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805872" y="2413910"/>
            <a:ext cx="527593" cy="899641"/>
          </a:xfrm>
          <a:prstGeom prst="rect">
            <a:avLst/>
          </a:prstGeom>
        </p:spPr>
      </p:pic>
      <p:pic>
        <p:nvPicPr>
          <p:cNvPr id="9" name="Picture 8"/>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160522" y="3889598"/>
            <a:ext cx="567844" cy="963615"/>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726922" y="5236701"/>
            <a:ext cx="728228" cy="855631"/>
          </a:xfrm>
          <a:prstGeom prst="rect">
            <a:avLst/>
          </a:prstGeom>
        </p:spPr>
      </p:pic>
      <p:sp>
        <p:nvSpPr>
          <p:cNvPr id="5" name="Title 4"/>
          <p:cNvSpPr>
            <a:spLocks noGrp="1"/>
          </p:cNvSpPr>
          <p:nvPr>
            <p:ph type="title"/>
          </p:nvPr>
        </p:nvSpPr>
        <p:spPr>
          <a:xfrm>
            <a:off x="486508" y="109249"/>
            <a:ext cx="12192000" cy="716419"/>
          </a:xfrm>
        </p:spPr>
        <p:txBody>
          <a:bodyPr/>
          <a:lstStyle/>
          <a:p>
            <a:r>
              <a:rPr lang="en-US" b="1" dirty="0"/>
              <a:t>Narrow Aisle and Very Narrow Aisle Solutions</a:t>
            </a:r>
          </a:p>
        </p:txBody>
      </p:sp>
      <p:cxnSp>
        <p:nvCxnSpPr>
          <p:cNvPr id="27" name="Straight Connector 26"/>
          <p:cNvCxnSpPr/>
          <p:nvPr/>
        </p:nvCxnSpPr>
        <p:spPr>
          <a:xfrm flipH="1">
            <a:off x="3844061" y="789617"/>
            <a:ext cx="3" cy="2684076"/>
          </a:xfrm>
          <a:prstGeom prst="line">
            <a:avLst/>
          </a:prstGeom>
          <a:ln w="60325">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68D7359D-0A8C-4D38-9155-2A763DA3AD61}"/>
              </a:ext>
            </a:extLst>
          </p:cNvPr>
          <p:cNvGrpSpPr/>
          <p:nvPr/>
        </p:nvGrpSpPr>
        <p:grpSpPr>
          <a:xfrm>
            <a:off x="413085" y="6186463"/>
            <a:ext cx="10761317" cy="566084"/>
            <a:chOff x="413085" y="6186463"/>
            <a:chExt cx="10761317" cy="566084"/>
          </a:xfrm>
        </p:grpSpPr>
        <p:cxnSp>
          <p:nvCxnSpPr>
            <p:cNvPr id="31" name="Straight Connector 30">
              <a:extLst>
                <a:ext uri="{FF2B5EF4-FFF2-40B4-BE49-F238E27FC236}">
                  <a16:creationId xmlns:a16="http://schemas.microsoft.com/office/drawing/2014/main" id="{CFDA8146-461A-4ED3-B273-F7FEE63654F3}"/>
                </a:ext>
              </a:extLst>
            </p:cNvPr>
            <p:cNvCxnSpPr>
              <a:cxnSpLocks/>
            </p:cNvCxnSpPr>
            <p:nvPr/>
          </p:nvCxnSpPr>
          <p:spPr>
            <a:xfrm>
              <a:off x="486510" y="6186463"/>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Content Placeholder 5">
              <a:extLst>
                <a:ext uri="{FF2B5EF4-FFF2-40B4-BE49-F238E27FC236}">
                  <a16:creationId xmlns:a16="http://schemas.microsoft.com/office/drawing/2014/main" id="{E232890F-C17E-4DAD-B6E9-6D2784EFE377}"/>
                </a:ext>
              </a:extLst>
            </p:cNvPr>
            <p:cNvPicPr>
              <a:picLocks noChangeAspect="1"/>
            </p:cNvPicPr>
            <p:nvPr/>
          </p:nvPicPr>
          <p:blipFill>
            <a:blip r:embed="rId10"/>
            <a:stretch>
              <a:fillRect/>
            </a:stretch>
          </p:blipFill>
          <p:spPr>
            <a:xfrm>
              <a:off x="413085" y="6246867"/>
              <a:ext cx="2490041" cy="492020"/>
            </a:xfrm>
            <a:prstGeom prst="rect">
              <a:avLst/>
            </a:prstGeom>
          </p:spPr>
        </p:pic>
        <p:pic>
          <p:nvPicPr>
            <p:cNvPr id="33" name="Picture 2" descr="Image result for cornell university logo">
              <a:extLst>
                <a:ext uri="{FF2B5EF4-FFF2-40B4-BE49-F238E27FC236}">
                  <a16:creationId xmlns:a16="http://schemas.microsoft.com/office/drawing/2014/main" id="{B04FD0B9-5C91-4388-975D-02E7F6CA68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39806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508" y="109756"/>
            <a:ext cx="9144000" cy="716419"/>
          </a:xfrm>
        </p:spPr>
        <p:txBody>
          <a:bodyPr>
            <a:noAutofit/>
          </a:bodyPr>
          <a:lstStyle/>
          <a:p>
            <a:r>
              <a:rPr lang="en-IN" b="1" dirty="0">
                <a:cs typeface="Arial" panose="020B0604020202020204" pitchFamily="34" charset="0"/>
              </a:rPr>
              <a:t>Glossary</a:t>
            </a:r>
            <a:endParaRPr lang="en-US" b="1" dirty="0">
              <a:cs typeface="Arial" panose="020B0604020202020204" pitchFamily="34" charset="0"/>
            </a:endParaRPr>
          </a:p>
        </p:txBody>
      </p:sp>
      <p:pic>
        <p:nvPicPr>
          <p:cNvPr id="5" name="Picture 2" descr="Image result for cornell university logo">
            <a:extLst>
              <a:ext uri="{FF2B5EF4-FFF2-40B4-BE49-F238E27FC236}">
                <a16:creationId xmlns:a16="http://schemas.microsoft.com/office/drawing/2014/main" id="{B2F3B6CF-E436-4D70-865B-9FFE76284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33A78AA9-1000-460D-8DC4-9AE8E42FBD7B}"/>
              </a:ext>
            </a:extLst>
          </p:cNvPr>
          <p:cNvGrpSpPr/>
          <p:nvPr/>
        </p:nvGrpSpPr>
        <p:grpSpPr>
          <a:xfrm>
            <a:off x="413085" y="6186463"/>
            <a:ext cx="10761317" cy="566084"/>
            <a:chOff x="413085" y="6186463"/>
            <a:chExt cx="10761317" cy="566084"/>
          </a:xfrm>
        </p:grpSpPr>
        <p:cxnSp>
          <p:nvCxnSpPr>
            <p:cNvPr id="8" name="Straight Connector 7">
              <a:extLst>
                <a:ext uri="{FF2B5EF4-FFF2-40B4-BE49-F238E27FC236}">
                  <a16:creationId xmlns:a16="http://schemas.microsoft.com/office/drawing/2014/main" id="{60540B57-EE84-4810-AE57-B54377CC5C83}"/>
                </a:ext>
              </a:extLst>
            </p:cNvPr>
            <p:cNvCxnSpPr>
              <a:cxnSpLocks/>
            </p:cNvCxnSpPr>
            <p:nvPr/>
          </p:nvCxnSpPr>
          <p:spPr>
            <a:xfrm>
              <a:off x="486510" y="6186463"/>
              <a:ext cx="106878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Content Placeholder 5">
              <a:extLst>
                <a:ext uri="{FF2B5EF4-FFF2-40B4-BE49-F238E27FC236}">
                  <a16:creationId xmlns:a16="http://schemas.microsoft.com/office/drawing/2014/main" id="{8F4DC934-EDB5-42C8-A62A-A5CD103CFBA7}"/>
                </a:ext>
              </a:extLst>
            </p:cNvPr>
            <p:cNvPicPr>
              <a:picLocks noChangeAspect="1"/>
            </p:cNvPicPr>
            <p:nvPr/>
          </p:nvPicPr>
          <p:blipFill>
            <a:blip r:embed="rId3"/>
            <a:stretch>
              <a:fillRect/>
            </a:stretch>
          </p:blipFill>
          <p:spPr>
            <a:xfrm>
              <a:off x="413085" y="6246867"/>
              <a:ext cx="2490041" cy="492020"/>
            </a:xfrm>
            <a:prstGeom prst="rect">
              <a:avLst/>
            </a:prstGeom>
          </p:spPr>
        </p:pic>
        <p:pic>
          <p:nvPicPr>
            <p:cNvPr id="12" name="Picture 2" descr="Image result for cornell university logo">
              <a:extLst>
                <a:ext uri="{FF2B5EF4-FFF2-40B4-BE49-F238E27FC236}">
                  <a16:creationId xmlns:a16="http://schemas.microsoft.com/office/drawing/2014/main" id="{AEE3FF0A-AC71-45FD-99A4-8C85EB59D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447" y="6229054"/>
              <a:ext cx="577882" cy="5234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732955B8-6D58-4E22-B15D-8ACCD394951C}"/>
              </a:ext>
            </a:extLst>
          </p:cNvPr>
          <p:cNvGrpSpPr/>
          <p:nvPr/>
        </p:nvGrpSpPr>
        <p:grpSpPr>
          <a:xfrm>
            <a:off x="684525" y="1361192"/>
            <a:ext cx="8206556" cy="4134069"/>
            <a:chOff x="4219014" y="1905790"/>
            <a:chExt cx="3197627" cy="3283690"/>
          </a:xfrm>
        </p:grpSpPr>
        <p:sp>
          <p:nvSpPr>
            <p:cNvPr id="10" name="TextBox 9">
              <a:extLst>
                <a:ext uri="{FF2B5EF4-FFF2-40B4-BE49-F238E27FC236}">
                  <a16:creationId xmlns:a16="http://schemas.microsoft.com/office/drawing/2014/main" id="{C6CC3689-3BFE-4B67-ADBC-2C0A9883DDA3}"/>
                </a:ext>
              </a:extLst>
            </p:cNvPr>
            <p:cNvSpPr txBox="1"/>
            <p:nvPr/>
          </p:nvSpPr>
          <p:spPr>
            <a:xfrm>
              <a:off x="4219014" y="2378112"/>
              <a:ext cx="3197627" cy="2811368"/>
            </a:xfrm>
            <a:prstGeom prst="rect">
              <a:avLst/>
            </a:prstGeom>
            <a:noFill/>
          </p:spPr>
          <p:txBody>
            <a:bodyPr wrap="square" rtlCol="0">
              <a:spAutoFit/>
            </a:bodyPr>
            <a:lstStyle/>
            <a:p>
              <a:pPr marL="285741" indent="-285741">
                <a:buFont typeface="Arial" panose="020B0604020202020204" pitchFamily="34" charset="0"/>
                <a:buChar char="•"/>
              </a:pPr>
              <a:r>
                <a:rPr lang="en-IN" sz="1400" b="1" dirty="0"/>
                <a:t>SM – </a:t>
              </a:r>
              <a:r>
                <a:rPr lang="en-IN" sz="1400" dirty="0"/>
                <a:t>Scheduled Maintenance.</a:t>
              </a:r>
            </a:p>
            <a:p>
              <a:pPr marL="285741" indent="-285741">
                <a:buFont typeface="Arial" panose="020B0604020202020204" pitchFamily="34" charset="0"/>
                <a:buChar char="•"/>
              </a:pPr>
              <a:r>
                <a:rPr lang="en-IN" sz="1400" b="1" dirty="0"/>
                <a:t>Parts</a:t>
              </a:r>
              <a:r>
                <a:rPr lang="en-IN" sz="1400" dirty="0"/>
                <a:t> – Parts which need to be repaired by Raymond.</a:t>
              </a:r>
            </a:p>
            <a:p>
              <a:pPr marL="285741" indent="-285741">
                <a:buFont typeface="Arial" panose="020B0604020202020204" pitchFamily="34" charset="0"/>
                <a:buChar char="•"/>
              </a:pPr>
              <a:r>
                <a:rPr lang="en-IN" sz="1400" b="1" dirty="0"/>
                <a:t>Overhead Reach –</a:t>
              </a:r>
              <a:r>
                <a:rPr lang="en-IN" sz="1400" dirty="0"/>
                <a:t> The strict structure for each truck. 5 main Overhead Reach types – SUCB, SIT-DOWN, STAND-UP, 3-WH and PACER. </a:t>
              </a:r>
            </a:p>
            <a:p>
              <a:pPr marL="285741" indent="-285741">
                <a:buFont typeface="Arial" panose="020B0604020202020204" pitchFamily="34" charset="0"/>
                <a:buChar char="•"/>
              </a:pPr>
              <a:r>
                <a:rPr lang="en-IN" sz="1400" b="1" dirty="0"/>
                <a:t>Mast Type – </a:t>
              </a:r>
              <a:r>
                <a:rPr lang="en-IN" sz="1400" dirty="0"/>
                <a:t>The type of upright support for each truck. 5 main Mast types – C30, C40, C50, C60 and Others. </a:t>
              </a:r>
            </a:p>
            <a:p>
              <a:pPr marL="285741" indent="-285741">
                <a:buFont typeface="Arial" panose="020B0604020202020204" pitchFamily="34" charset="0"/>
                <a:buChar char="•"/>
              </a:pPr>
              <a:r>
                <a:rPr lang="en-IN" sz="1400" b="1" dirty="0"/>
                <a:t>Failure Type</a:t>
              </a:r>
              <a:r>
                <a:rPr lang="en-IN" sz="1400" dirty="0"/>
                <a:t> – Type of failure. For example – ELE = Electric, MEC = Mechanic, HYD = Hydraulic, MOT = Motor, etc. </a:t>
              </a:r>
            </a:p>
            <a:p>
              <a:pPr marL="285741" indent="-285741">
                <a:buFont typeface="Arial" panose="020B0604020202020204" pitchFamily="34" charset="0"/>
                <a:buChar char="•"/>
              </a:pPr>
              <a:r>
                <a:rPr lang="en-IN" sz="1400" b="1" dirty="0"/>
                <a:t>SM Interval Groups – </a:t>
              </a:r>
              <a:r>
                <a:rPr lang="en-IN" sz="1400" dirty="0"/>
                <a:t>The Average days between Scheduled Maintenance services for trucks were classified into Interval Groups. Detailed definition provided in the next section.</a:t>
              </a:r>
            </a:p>
            <a:p>
              <a:pPr marL="285741" indent="-285741">
                <a:buFont typeface="Arial" panose="020B0604020202020204" pitchFamily="34" charset="0"/>
                <a:buChar char="•"/>
              </a:pPr>
              <a:r>
                <a:rPr lang="en-IN" sz="1400" b="1" dirty="0"/>
                <a:t>Installation Year – </a:t>
              </a:r>
              <a:r>
                <a:rPr lang="en-IN" sz="1400" dirty="0"/>
                <a:t>Installation Year of truck</a:t>
              </a:r>
              <a:endParaRPr lang="en-US" sz="1400" dirty="0"/>
            </a:p>
            <a:p>
              <a:pPr marL="285741" indent="-285741">
                <a:buFont typeface="Arial" panose="020B0604020202020204" pitchFamily="34" charset="0"/>
                <a:buChar char="•"/>
              </a:pPr>
              <a:r>
                <a:rPr lang="en-IN" sz="1400" b="1" dirty="0"/>
                <a:t>Meter Hour –</a:t>
              </a:r>
              <a:r>
                <a:rPr lang="en-IN" sz="1400" dirty="0"/>
                <a:t> Meter hour for each truck to date from the time of its manufacture date.</a:t>
              </a:r>
              <a:endParaRPr lang="en-US" sz="1400" dirty="0"/>
            </a:p>
            <a:p>
              <a:pPr marL="285741" indent="-285741">
                <a:buFont typeface="Arial" panose="020B0604020202020204" pitchFamily="34" charset="0"/>
                <a:buChar char="•"/>
              </a:pPr>
              <a:r>
                <a:rPr lang="en-IN" sz="1400" b="1" dirty="0"/>
                <a:t>Max Meter Hour</a:t>
              </a:r>
              <a:r>
                <a:rPr lang="en-IN" sz="1400" dirty="0"/>
                <a:t> – Meter hour on the last date of service/max meter hour recorded in a truck’s lifetime.</a:t>
              </a:r>
            </a:p>
            <a:p>
              <a:pPr marL="285741" indent="-285741">
                <a:buFont typeface="Arial" panose="020B0604020202020204" pitchFamily="34" charset="0"/>
                <a:buChar char="•"/>
              </a:pPr>
              <a:r>
                <a:rPr lang="en-IN" sz="1400" b="1" dirty="0"/>
                <a:t>Cost – </a:t>
              </a:r>
              <a:r>
                <a:rPr lang="en-IN" sz="1400" dirty="0"/>
                <a:t>Repair Cost of each service for a truck </a:t>
              </a:r>
            </a:p>
            <a:p>
              <a:pPr marL="285741" indent="-285741">
                <a:buFont typeface="Arial" panose="020B0604020202020204" pitchFamily="34" charset="0"/>
                <a:buChar char="•"/>
              </a:pPr>
              <a:r>
                <a:rPr lang="en-IN" sz="1400" b="1" dirty="0"/>
                <a:t>Cost per hour – </a:t>
              </a:r>
              <a:r>
                <a:rPr lang="en-IN" sz="1400" dirty="0"/>
                <a:t>Cost per meter hour of a truck.</a:t>
              </a:r>
              <a:endParaRPr lang="en-US" sz="1400" dirty="0"/>
            </a:p>
            <a:p>
              <a:pPr marL="285741" indent="-285741">
                <a:buFont typeface="Arial" panose="020B0604020202020204" pitchFamily="34" charset="0"/>
                <a:buChar char="•"/>
              </a:pPr>
              <a:endParaRPr lang="en-IN" sz="1400" dirty="0"/>
            </a:p>
          </p:txBody>
        </p:sp>
        <p:sp>
          <p:nvSpPr>
            <p:cNvPr id="13" name="Title 11">
              <a:extLst>
                <a:ext uri="{FF2B5EF4-FFF2-40B4-BE49-F238E27FC236}">
                  <a16:creationId xmlns:a16="http://schemas.microsoft.com/office/drawing/2014/main" id="{D02E1D8B-CFB2-477C-9029-E3E5DFDD482B}"/>
                </a:ext>
              </a:extLst>
            </p:cNvPr>
            <p:cNvSpPr txBox="1">
              <a:spLocks/>
            </p:cNvSpPr>
            <p:nvPr/>
          </p:nvSpPr>
          <p:spPr>
            <a:xfrm>
              <a:off x="4233797" y="1905790"/>
              <a:ext cx="2287988" cy="429731"/>
            </a:xfrm>
            <a:prstGeom prst="rect">
              <a:avLst/>
            </a:prstGeom>
          </p:spPr>
          <p:txBody>
            <a:bodyPr vert="horz" lIns="0" tIns="0" rIns="0" bIns="0" rtlCol="0" anchor="t" anchorCtr="0">
              <a:noAutofit/>
            </a:bodyPr>
            <a:lstStyle/>
            <a:p>
              <a:pPr>
                <a:spcAft>
                  <a:spcPts val="400"/>
                </a:spcAft>
              </a:pPr>
              <a:r>
                <a:rPr lang="en-US" sz="1600" kern="800" spc="52" dirty="0">
                  <a:solidFill>
                    <a:srgbClr val="EE3423"/>
                  </a:solidFill>
                  <a:ea typeface="Univers LT Std 57 Condensed" charset="0"/>
                  <a:cs typeface="Univers LT Std 57 Condensed" charset="0"/>
                </a:rPr>
                <a:t>Variable Definition</a:t>
              </a:r>
            </a:p>
          </p:txBody>
        </p:sp>
        <p:pic>
          <p:nvPicPr>
            <p:cNvPr id="14" name="Picture 13">
              <a:extLst>
                <a:ext uri="{FF2B5EF4-FFF2-40B4-BE49-F238E27FC236}">
                  <a16:creationId xmlns:a16="http://schemas.microsoft.com/office/drawing/2014/main" id="{76212101-0AE1-4794-AE51-45E6293C5460}"/>
                </a:ext>
              </a:extLst>
            </p:cNvPr>
            <p:cNvPicPr>
              <a:picLocks/>
            </p:cNvPicPr>
            <p:nvPr/>
          </p:nvPicPr>
          <p:blipFill>
            <a:blip r:embed="rId4"/>
            <a:stretch>
              <a:fillRect/>
            </a:stretch>
          </p:blipFill>
          <p:spPr>
            <a:xfrm>
              <a:off x="4257195" y="2213494"/>
              <a:ext cx="2971801" cy="18288"/>
            </a:xfrm>
            <a:prstGeom prst="rect">
              <a:avLst/>
            </a:prstGeom>
          </p:spPr>
        </p:pic>
      </p:grpSp>
      <p:pic>
        <p:nvPicPr>
          <p:cNvPr id="15" name="Picture 14">
            <a:extLst>
              <a:ext uri="{FF2B5EF4-FFF2-40B4-BE49-F238E27FC236}">
                <a16:creationId xmlns:a16="http://schemas.microsoft.com/office/drawing/2014/main" id="{5523CEC6-71E5-4E46-846D-2201CAB30C4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345338" y="1180788"/>
            <a:ext cx="1160534" cy="2404406"/>
          </a:xfrm>
          <a:prstGeom prst="rect">
            <a:avLst/>
          </a:prstGeom>
        </p:spPr>
      </p:pic>
      <p:pic>
        <p:nvPicPr>
          <p:cNvPr id="16" name="Picture 15">
            <a:extLst>
              <a:ext uri="{FF2B5EF4-FFF2-40B4-BE49-F238E27FC236}">
                <a16:creationId xmlns:a16="http://schemas.microsoft.com/office/drawing/2014/main" id="{FB3D7DF4-2FD3-456B-B683-25399DE8A829}"/>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209178" y="3939807"/>
            <a:ext cx="1831716" cy="1969393"/>
          </a:xfrm>
          <a:prstGeom prst="rect">
            <a:avLst/>
          </a:prstGeom>
        </p:spPr>
      </p:pic>
    </p:spTree>
    <p:extLst>
      <p:ext uri="{BB962C8B-B14F-4D97-AF65-F5344CB8AC3E}">
        <p14:creationId xmlns:p14="http://schemas.microsoft.com/office/powerpoint/2010/main" val="2600263769"/>
      </p:ext>
    </p:extLst>
  </p:cSld>
  <p:clrMapOvr>
    <a:masterClrMapping/>
  </p:clrMapOvr>
</p:sld>
</file>

<file path=ppt/theme/theme1.xml><?xml version="1.0" encoding="utf-8"?>
<a:theme xmlns:a="http://schemas.openxmlformats.org/drawingml/2006/main" name="Office Theme">
  <a:themeElements>
    <a:clrScheme name="Custom 3">
      <a:dk1>
        <a:srgbClr val="171616"/>
      </a:dk1>
      <a:lt1>
        <a:sysClr val="window" lastClr="FFFFFF"/>
      </a:lt1>
      <a:dk2>
        <a:srgbClr val="171616"/>
      </a:dk2>
      <a:lt2>
        <a:srgbClr val="E7E6E6"/>
      </a:lt2>
      <a:accent1>
        <a:srgbClr val="FF0000"/>
      </a:accent1>
      <a:accent2>
        <a:srgbClr val="ED7D31"/>
      </a:accent2>
      <a:accent3>
        <a:srgbClr val="A5A5A5"/>
      </a:accent3>
      <a:accent4>
        <a:srgbClr val="FFC000"/>
      </a:accent4>
      <a:accent5>
        <a:srgbClr val="FF0000"/>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Custom 3">
      <a:dk1>
        <a:srgbClr val="171616"/>
      </a:dk1>
      <a:lt1>
        <a:sysClr val="window" lastClr="FFFFFF"/>
      </a:lt1>
      <a:dk2>
        <a:srgbClr val="171616"/>
      </a:dk2>
      <a:lt2>
        <a:srgbClr val="E7E6E6"/>
      </a:lt2>
      <a:accent1>
        <a:srgbClr val="FF0000"/>
      </a:accent1>
      <a:accent2>
        <a:srgbClr val="ED7D31"/>
      </a:accent2>
      <a:accent3>
        <a:srgbClr val="A5A5A5"/>
      </a:accent3>
      <a:accent4>
        <a:srgbClr val="FFC000"/>
      </a:accent4>
      <a:accent5>
        <a:srgbClr val="FF0000"/>
      </a:accent5>
      <a:accent6>
        <a:srgbClr val="70AD47"/>
      </a:accent6>
      <a:hlink>
        <a:srgbClr val="0563C1"/>
      </a:hlink>
      <a:folHlink>
        <a:srgbClr val="954F7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TotalTime>
  <Words>2499</Words>
  <Application>Microsoft Office PowerPoint</Application>
  <PresentationFormat>Widescreen</PresentationFormat>
  <Paragraphs>369</Paragraphs>
  <Slides>41</Slides>
  <Notes>16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41</vt:i4>
      </vt:variant>
    </vt:vector>
  </HeadingPairs>
  <TitlesOfParts>
    <vt:vector size="50" baseType="lpstr">
      <vt:lpstr>Arial</vt:lpstr>
      <vt:lpstr>Calibri</vt:lpstr>
      <vt:lpstr>Calibri </vt:lpstr>
      <vt:lpstr>Calibri Light</vt:lpstr>
      <vt:lpstr>Tableau</vt:lpstr>
      <vt:lpstr>Trebuchet MS</vt:lpstr>
      <vt:lpstr>Wingdings 3</vt:lpstr>
      <vt:lpstr>Office Theme</vt:lpstr>
      <vt:lpstr>Facet</vt:lpstr>
      <vt:lpstr>Forklift Scheduled Maintenance Analysis</vt:lpstr>
      <vt:lpstr>Content</vt:lpstr>
      <vt:lpstr>Part I Background</vt:lpstr>
      <vt:lpstr>The Best of Both Worlds - Worldwide.</vt:lpstr>
      <vt:lpstr>Counterbalanced Lift Trucks</vt:lpstr>
      <vt:lpstr>Stand-Up Counterbalanced Trucks: Overview</vt:lpstr>
      <vt:lpstr>Sit-Down Counterbalanced Trucks: OVERVIEW</vt:lpstr>
      <vt:lpstr>Narrow Aisle and Very Narrow Aisle Solutions</vt:lpstr>
      <vt:lpstr>Glossary</vt:lpstr>
      <vt:lpstr>PowerPoint Presentation</vt:lpstr>
      <vt:lpstr>Data Pre-processing</vt:lpstr>
      <vt:lpstr>PowerPoint Presentation</vt:lpstr>
      <vt:lpstr>Distribution of Number of Total Repair services by State</vt:lpstr>
      <vt:lpstr>Distribution of Number of Scheduled Maintenance Services by State</vt:lpstr>
      <vt:lpstr>Distribution of Average Interval between Services for these trucks</vt:lpstr>
      <vt:lpstr>Fitting Distribution to the Average Interval Data</vt:lpstr>
      <vt:lpstr>Mast Type of truck versus Number of Services colored by Overhead Reach</vt:lpstr>
      <vt:lpstr>Overhead Reach analysis </vt:lpstr>
      <vt:lpstr>SM Trucks versus Non-SM Trucks</vt:lpstr>
      <vt:lpstr>SM Trucks versus Non-SM Trucks</vt:lpstr>
      <vt:lpstr>SM Trucks versus Non-SM Trucks</vt:lpstr>
      <vt:lpstr>Break Down SM Interval into Groups</vt:lpstr>
      <vt:lpstr>SM Interval Group versus Installation Year – ANOVA Analysis</vt:lpstr>
      <vt:lpstr>SM Interval Group v/s Truck Model</vt:lpstr>
      <vt:lpstr>Chi-Squared Tests for Group Comparison</vt:lpstr>
      <vt:lpstr>PowerPoint Presentation</vt:lpstr>
      <vt:lpstr>Cost per Hour of trucks</vt:lpstr>
      <vt:lpstr>Cost per Meter Hour for Interval Groups</vt:lpstr>
      <vt:lpstr>Analysis of Cost (Overhead Reach and Mast Type)</vt:lpstr>
      <vt:lpstr>Analysis of each Type of Failure</vt:lpstr>
      <vt:lpstr>Analysis of each Type of Failure by Overhead Reach</vt:lpstr>
      <vt:lpstr>Frequency of Repair Types</vt:lpstr>
      <vt:lpstr>PowerPoint Presentation</vt:lpstr>
      <vt:lpstr>Optimal Service Time Period Prediction (by minimizing cost per hour)</vt:lpstr>
      <vt:lpstr>Optimal Service Time Period Prediction</vt:lpstr>
      <vt:lpstr>PowerPoint Presentation</vt:lpstr>
      <vt:lpstr>Fitting Distribution to the Average Interval Data (refined)</vt:lpstr>
      <vt:lpstr>Optimal Service Time Period Prediction (refined)</vt:lpstr>
      <vt:lpstr>PowerPoint Presentation</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Forklift Scheduled Maintenance Analysis</dc:title>
  <dc:creator>Yash Shah</dc:creator>
  <cp:lastModifiedBy>Yash Shah</cp:lastModifiedBy>
  <cp:revision>20</cp:revision>
  <dcterms:created xsi:type="dcterms:W3CDTF">2019-04-30T23:54:49Z</dcterms:created>
  <dcterms:modified xsi:type="dcterms:W3CDTF">2019-05-02T20:19:20Z</dcterms:modified>
</cp:coreProperties>
</file>